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60" r:id="rId2"/>
    <p:sldId id="332" r:id="rId3"/>
    <p:sldId id="418" r:id="rId4"/>
    <p:sldId id="404" r:id="rId5"/>
    <p:sldId id="414" r:id="rId6"/>
    <p:sldId id="417" r:id="rId7"/>
    <p:sldId id="421" r:id="rId8"/>
    <p:sldId id="422" r:id="rId9"/>
    <p:sldId id="423" r:id="rId10"/>
    <p:sldId id="424" r:id="rId11"/>
    <p:sldId id="426" r:id="rId12"/>
    <p:sldId id="427" r:id="rId13"/>
    <p:sldId id="428" r:id="rId14"/>
    <p:sldId id="429" r:id="rId15"/>
    <p:sldId id="430" r:id="rId16"/>
    <p:sldId id="431" r:id="rId17"/>
    <p:sldId id="432" r:id="rId18"/>
    <p:sldId id="408" r:id="rId19"/>
    <p:sldId id="433" r:id="rId20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FF7"/>
    <a:srgbClr val="FF3F3F"/>
    <a:srgbClr val="009999"/>
    <a:srgbClr val="FF5050"/>
    <a:srgbClr val="00CC99"/>
    <a:srgbClr val="FFFF25"/>
    <a:srgbClr val="FFCC66"/>
    <a:srgbClr val="FA0000"/>
    <a:srgbClr val="FF3300"/>
    <a:srgbClr val="FF8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3833" autoAdjust="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BC0D993-3B3E-495D-BFC1-F21EC308FD44}" type="datetimeFigureOut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85FE35-00B6-4037-8768-3AB22D4DF6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27468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49D7C61-E80C-43CB-96B5-BCBDB137FD4D}" type="datetimeFigureOut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A11E7E4-7AEE-41AA-BB4A-24A3A9783C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32349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70A427-BF72-4200-AF9A-C0066044D893}" type="slidenum">
              <a:rPr lang="ru-RU" altLang="ru-RU" smtClean="0"/>
              <a:pPr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2688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894761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581234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962007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359577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079970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245880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891015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680437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933000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570744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404870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303056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81447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7659755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02588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188087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977036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68C9DD-5626-4E8F-A577-45A331CAF2A3}" type="slidenum">
              <a:rPr lang="ru-RU" altLang="ru-RU" smtClean="0"/>
              <a:pPr>
                <a:spcBef>
                  <a:spcPct val="0"/>
                </a:spcBef>
              </a:pPr>
              <a:t>19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415024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ABF8F-67B6-4CF4-B93A-A9F76747AE20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FAAE0-8E5F-44DC-834C-5BA27BD318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410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EEE7E-5B41-4FC3-97BB-11F71064A3E5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08D0-41F2-482A-B17A-0B462EE62C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744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B8FDE-B8FE-415E-AA0F-B04005A4DDFA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17C4F-0C70-41D0-A543-871174B99A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172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AEEF4-3DFA-412A-A20C-E266103500EC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C1702-5165-427E-8CD6-0627CF1C3B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514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B4A8C-F874-4F15-9D52-F5180D6D0D32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7995-47AE-4B37-9361-B8E03588D6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238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EB253-69D3-4D0A-B94F-E5D2E67ED1DE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AD464-1779-44C5-BB1E-5219E4CC23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873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B294E-AF78-4C2A-8A22-F0300AA3BA4C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BE669-51D4-466A-A0AE-6040654B5C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490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28892-8D5F-4529-BB4B-82EB87360282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713A9-F543-4617-8E9E-4F214789A2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453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C7F6-9C79-4132-8CA5-41DEF3BBC78D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24DCA-37C2-4F7C-BAE2-851BFB1277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78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0934-2EED-4B2E-B42D-0E10327E0681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7D6F2-BFEF-4A17-B1E0-49CFFEF958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617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E7D4-DAE1-4828-A7DB-02AD15D791F9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CA257-DBB6-4AF3-BF73-A3B839BC63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198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574F56-BDDA-4121-8CD6-C50AAC271BDD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80773E5-00FE-4104-9B26-66283309E1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12546"/>
            <a:ext cx="9147175" cy="1754188"/>
          </a:xfrm>
          <a:prstGeom prst="rect">
            <a:avLst/>
          </a:prstGeom>
          <a:noFill/>
          <a:effectLst/>
        </p:spPr>
        <p:txBody>
          <a:bodyPr tIns="108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ts val="3600"/>
              </a:lnSpc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Изменения в Регламенте информационного взаимодействия при расчетах за медицинскую помощь и рекомендации по недопущению отказа в её оплате</a:t>
            </a:r>
            <a:endParaRPr lang="en-US" altLang="ru-RU" sz="28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1" b="11933"/>
          <a:stretch/>
        </p:blipFill>
        <p:spPr>
          <a:xfrm>
            <a:off x="-1" y="1"/>
            <a:ext cx="9143187" cy="24599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55"/>
          <a:stretch/>
        </p:blipFill>
        <p:spPr>
          <a:xfrm>
            <a:off x="-4642" y="6066796"/>
            <a:ext cx="9148642" cy="790982"/>
          </a:xfrm>
          <a:prstGeom prst="rect">
            <a:avLst/>
          </a:prstGeom>
        </p:spPr>
      </p:pic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4960038" y="4924565"/>
            <a:ext cx="4183962" cy="86177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b="1" dirty="0" smtClean="0">
                <a:latin typeface="+mn-lt"/>
              </a:rPr>
              <a:t>Гавриленко Константин Валентинович</a:t>
            </a:r>
            <a:endParaRPr lang="ru-RU" altLang="ru-RU" b="1" dirty="0">
              <a:latin typeface="+mn-lt"/>
            </a:endParaRPr>
          </a:p>
          <a:p>
            <a:pPr eaLnBrk="1" hangingPunct="1">
              <a:defRPr/>
            </a:pPr>
            <a:r>
              <a:rPr lang="ru-RU" altLang="ru-RU" sz="1600" b="1" dirty="0" smtClean="0">
                <a:latin typeface="+mn-lt"/>
              </a:rPr>
              <a:t>начальник управления информационно аналитических технологий ТФОМС СК</a:t>
            </a:r>
            <a:endParaRPr lang="ru-RU" altLang="ru-RU" sz="16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280" y="1100297"/>
            <a:ext cx="8760711" cy="54895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9284" y="129472"/>
            <a:ext cx="828380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300" dirty="0">
                <a:solidFill>
                  <a:schemeClr val="bg1"/>
                </a:solidFill>
              </a:rPr>
              <a:t>Изменения в документах  регламентирующих информационное взаимодействие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1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9284" y="1317716"/>
            <a:ext cx="828380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/>
              <a:t>Приказ </a:t>
            </a:r>
            <a:r>
              <a:rPr lang="ru-RU" b="1" dirty="0"/>
              <a:t>ФФОМС от 07.04.2011 N </a:t>
            </a:r>
            <a:r>
              <a:rPr lang="ru-RU" b="1" dirty="0" smtClean="0"/>
              <a:t>79 (ред</a:t>
            </a:r>
            <a:r>
              <a:rPr lang="ru-RU" b="1" dirty="0"/>
              <a:t>. от 09.09.2016</a:t>
            </a:r>
            <a:r>
              <a:rPr lang="ru-RU" b="1" dirty="0" smtClean="0"/>
              <a:t>) "</a:t>
            </a:r>
            <a:r>
              <a:rPr lang="ru-RU" b="1" dirty="0"/>
              <a:t>Об утверждении Общих принципов построения и функционирования информационных систем и порядка информационного взаимодействия в сфере обязательного медицинского страхования</a:t>
            </a:r>
            <a:r>
              <a:rPr lang="ru-RU" b="1" dirty="0" smtClean="0"/>
              <a:t>"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b="1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 smtClean="0"/>
              <a:t>Приказ ТФОМС СК от 22.12.2016 № 550 «О внесении изменений в приказ ТФОМС СК от 22.08.2016 № 373 «О Регламенте медико-экономического контроля реестров счетов на оплату медицинской помощи по обязательному медицинскому страхованию...»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b="1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</a:rPr>
              <a:t>Приказ </a:t>
            </a:r>
            <a:r>
              <a:rPr lang="ru-RU" b="1" dirty="0">
                <a:solidFill>
                  <a:srgbClr val="FF0000"/>
                </a:solidFill>
              </a:rPr>
              <a:t>ТФОМС СК от 13.12.2016 № 532 «Об информационном взаимодействии при расчетах за медицинскую помощь по обязательному медицинскому страхованию, оказанную застрахованным лицам на территории Ставропольского края</a:t>
            </a:r>
            <a:r>
              <a:rPr lang="ru-RU" b="1" dirty="0" smtClean="0">
                <a:solidFill>
                  <a:srgbClr val="FF0000"/>
                </a:solidFill>
              </a:rPr>
              <a:t>»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b="1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/>
              <a:t>Приказ ТФОМС СК от 31.10.2016 № 475 «О введении в действие электронного справочника </a:t>
            </a:r>
            <a:r>
              <a:rPr lang="ru-RU" b="1" dirty="0" err="1"/>
              <a:t>участково</a:t>
            </a:r>
            <a:r>
              <a:rPr lang="ru-RU" b="1" dirty="0"/>
              <a:t>-территориальной принадлежности»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b="1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b="1" dirty="0"/>
          </a:p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8631" y="15875"/>
            <a:ext cx="8283802" cy="1016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ts val="24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 </a:t>
            </a:r>
            <a:r>
              <a:rPr lang="ru-RU" sz="2300" dirty="0">
                <a:solidFill>
                  <a:schemeClr val="bg1"/>
                </a:solidFill>
              </a:rPr>
              <a:t>Наиболее значимые изменения внесённые в Регламент информационного взаимодействия при расчетах за оказанную медицинскую помощь 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2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2" name="AutoShape 2" descr="https://tfomssk.ru/upload/iblock/696/new03102016_3.jpg"/>
          <p:cNvSpPr>
            <a:spLocks noChangeAspect="1" noChangeArrowheads="1"/>
          </p:cNvSpPr>
          <p:nvPr/>
        </p:nvSpPr>
        <p:spPr bwMode="auto">
          <a:xfrm>
            <a:off x="155575" y="-36512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tfomssk.ru/upload/iblock/696/new03102016_3.jpg"/>
          <p:cNvSpPr>
            <a:spLocks noChangeAspect="1" noChangeArrowheads="1"/>
          </p:cNvSpPr>
          <p:nvPr/>
        </p:nvSpPr>
        <p:spPr bwMode="auto">
          <a:xfrm>
            <a:off x="307975" y="-212725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tfomssk.ru/upload/iblock/696/new03102016_3.jpg"/>
          <p:cNvSpPr>
            <a:spLocks noChangeAspect="1" noChangeArrowheads="1"/>
          </p:cNvSpPr>
          <p:nvPr/>
        </p:nvSpPr>
        <p:spPr bwMode="auto">
          <a:xfrm>
            <a:off x="307976" y="1703313"/>
            <a:ext cx="8465112" cy="466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142999" y="1783383"/>
            <a:ext cx="7027333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Раздел «</a:t>
            </a:r>
            <a:r>
              <a:rPr lang="en-US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. ИНФОРМАЦИОННОЕ ВЗАИМОДЕЙСТВИЕ ПРИ ВЕДЕНИИ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НСИ»</a:t>
            </a:r>
          </a:p>
          <a:p>
            <a:pPr algn="ctr"/>
            <a:endParaRPr lang="ru-RU" sz="2000" dirty="0"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cs typeface="Times New Roman" panose="02020603050405020304" pitchFamily="18" charset="0"/>
              </a:rPr>
              <a:t>Изменена структура справочника </a:t>
            </a:r>
            <a:r>
              <a:rPr lang="en-US" sz="2000" b="1" dirty="0" smtClean="0">
                <a:cs typeface="Times New Roman" panose="02020603050405020304" pitchFamily="18" charset="0"/>
              </a:rPr>
              <a:t>V019</a:t>
            </a:r>
            <a:r>
              <a:rPr lang="ru-RU" sz="2000" dirty="0" smtClean="0">
                <a:cs typeface="Times New Roman" panose="02020603050405020304" pitchFamily="18" charset="0"/>
              </a:rPr>
              <a:t> «Классификатор методов высокотехнологичной МП» </a:t>
            </a:r>
            <a:r>
              <a:rPr lang="en-US" sz="2000" dirty="0" err="1" smtClean="0">
                <a:cs typeface="Times New Roman" panose="02020603050405020304" pitchFamily="18" charset="0"/>
              </a:rPr>
              <a:t>HMet</a:t>
            </a:r>
            <a:r>
              <a:rPr lang="ru-RU" sz="2000" dirty="0">
                <a:cs typeface="Times New Roman" panose="02020603050405020304" pitchFamily="18" charset="0"/>
              </a:rPr>
              <a:t>.</a:t>
            </a:r>
            <a:endParaRPr lang="ru-RU" sz="2000" dirty="0" smtClean="0">
              <a:cs typeface="Times New Roman" panose="02020603050405020304" pitchFamily="18" charset="0"/>
            </a:endParaRPr>
          </a:p>
          <a:p>
            <a:pPr algn="just"/>
            <a:endParaRPr lang="en-US" sz="2000" dirty="0" smtClean="0"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cs typeface="Times New Roman" panose="02020603050405020304" pitchFamily="18" charset="0"/>
              </a:rPr>
              <a:t>Введены новые справочники :</a:t>
            </a:r>
          </a:p>
          <a:p>
            <a:pPr algn="just"/>
            <a:r>
              <a:rPr lang="en-US" sz="2000" b="1" dirty="0" smtClean="0">
                <a:cs typeface="Times New Roman" panose="02020603050405020304" pitchFamily="18" charset="0"/>
              </a:rPr>
              <a:t>V020</a:t>
            </a:r>
            <a:r>
              <a:rPr lang="en-US" sz="2000" dirty="0" smtClean="0"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cs typeface="Times New Roman" panose="02020603050405020304" pitchFamily="18" charset="0"/>
              </a:rPr>
              <a:t>«Классификатор профиля койки»;</a:t>
            </a:r>
          </a:p>
          <a:p>
            <a:pPr algn="just"/>
            <a:r>
              <a:rPr lang="en-US" sz="2000" b="1" dirty="0" smtClean="0">
                <a:cs typeface="Times New Roman" panose="02020603050405020304" pitchFamily="18" charset="0"/>
              </a:rPr>
              <a:t>SK022</a:t>
            </a:r>
            <a:r>
              <a:rPr lang="en-US" sz="2000" dirty="0" smtClean="0"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cs typeface="Times New Roman" panose="02020603050405020304" pitchFamily="18" charset="0"/>
              </a:rPr>
              <a:t>«</a:t>
            </a:r>
            <a:r>
              <a:rPr lang="ru-RU" sz="2000" dirty="0" err="1" smtClean="0">
                <a:cs typeface="Times New Roman" panose="02020603050405020304" pitchFamily="18" charset="0"/>
              </a:rPr>
              <a:t>Участково</a:t>
            </a:r>
            <a:r>
              <a:rPr lang="ru-RU" sz="2000" dirty="0" smtClean="0">
                <a:cs typeface="Times New Roman" panose="02020603050405020304" pitchFamily="18" charset="0"/>
              </a:rPr>
              <a:t> территориальная принадлежность»</a:t>
            </a:r>
          </a:p>
          <a:p>
            <a:endParaRPr lang="ru-RU" sz="2000" dirty="0" smtClean="0">
              <a:cs typeface="Times New Roman" panose="02020603050405020304" pitchFamily="18" charset="0"/>
            </a:endParaRPr>
          </a:p>
          <a:p>
            <a:endParaRPr lang="ru-RU" sz="2000" dirty="0" smtClean="0"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68674" y="1351853"/>
            <a:ext cx="7984279" cy="4684879"/>
          </a:xfrm>
          <a:prstGeom prst="roundRect">
            <a:avLst>
              <a:gd name="adj" fmla="val 8704"/>
            </a:avLst>
          </a:prstGeom>
          <a:noFill/>
          <a:ln>
            <a:solidFill>
              <a:srgbClr val="FF0000"/>
            </a:solidFill>
            <a:prstDash val="sysDot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13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9284" y="129472"/>
            <a:ext cx="828380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300" dirty="0">
                <a:solidFill>
                  <a:schemeClr val="bg1"/>
                </a:solidFill>
              </a:rPr>
              <a:t>Структура справочника </a:t>
            </a:r>
            <a:r>
              <a:rPr lang="en-US" sz="2300" dirty="0">
                <a:solidFill>
                  <a:schemeClr val="bg1"/>
                </a:solidFill>
              </a:rPr>
              <a:t>V019</a:t>
            </a:r>
            <a:r>
              <a:rPr lang="ru-RU" sz="2300" dirty="0">
                <a:solidFill>
                  <a:schemeClr val="bg1"/>
                </a:solidFill>
              </a:rPr>
              <a:t> «Классификатор методов высокотехнологичной медицинской помощи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3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965199"/>
              </p:ext>
            </p:extLst>
          </p:nvPr>
        </p:nvGraphicFramePr>
        <p:xfrm>
          <a:off x="211412" y="1408576"/>
          <a:ext cx="8722448" cy="47485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3760"/>
                <a:gridCol w="931496"/>
                <a:gridCol w="1158950"/>
                <a:gridCol w="597305"/>
                <a:gridCol w="738877"/>
                <a:gridCol w="3318933"/>
                <a:gridCol w="1373127"/>
              </a:tblGrid>
              <a:tr h="3613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стр.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Код элемента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Содержание элемента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Тип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Формат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Наименование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Дополнительная информация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</a:tr>
              <a:tr h="1806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</a:tr>
              <a:tr h="4224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HMETLIST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IDHM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T(9)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Код вида высокотехнологичной медицинской помощи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</a:tr>
              <a:tr h="4884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HMNAME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T(1000)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Наименование вида высокотехнологичной медицинской помощи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</a:tr>
              <a:tr h="6999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DIAG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O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T(1000)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Верхние уровни кодов диагноза по МКБ для данного метода; указываются через разделитель «;».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</a:tr>
              <a:tr h="489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4.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HVID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O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T(9)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Вид высокотехнологичной медицинской помощи для данного метода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</a:tr>
              <a:tr h="559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5.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indent="-33464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HGR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O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N</a:t>
                      </a: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(3)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Номер группы высокотехнологичной медицинской помощи для данного метода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</a:tr>
              <a:tr h="8754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6.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HMODP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O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T</a:t>
                      </a: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(</a:t>
                      </a: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1000</a:t>
                      </a:r>
                      <a:r>
                        <a:rPr lang="ru-RU" sz="1400">
                          <a:solidFill>
                            <a:srgbClr val="FF0000"/>
                          </a:solidFill>
                          <a:effectLst/>
                        </a:rPr>
                        <a:t>)</a:t>
                      </a:r>
                      <a:endParaRPr lang="ru-RU" sz="1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Модель пациента для методов высокотехнологичной медицинской помощи с одинаковыми значениями поля «HMNAME»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</a:tr>
              <a:tr h="2878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7.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DATE_BEG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Дата начала действия записи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</a:tr>
              <a:tr h="2799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DATE_END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Дата окончания действия записи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4752" marR="1475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942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9284" y="129472"/>
            <a:ext cx="828380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dirty="0">
                <a:solidFill>
                  <a:schemeClr val="bg1"/>
                </a:solidFill>
              </a:rPr>
              <a:t>Структура справочника</a:t>
            </a:r>
          </a:p>
          <a:p>
            <a:pPr algn="ctr"/>
            <a:r>
              <a:rPr lang="ru-RU" sz="2300" dirty="0">
                <a:solidFill>
                  <a:schemeClr val="bg1"/>
                </a:solidFill>
              </a:rPr>
              <a:t>V020  «Классификатор профиля койки (</a:t>
            </a:r>
            <a:r>
              <a:rPr lang="ru-RU" sz="2300" dirty="0" err="1">
                <a:solidFill>
                  <a:schemeClr val="bg1"/>
                </a:solidFill>
              </a:rPr>
              <a:t>KoPr</a:t>
            </a:r>
            <a:r>
              <a:rPr lang="ru-RU" sz="2300" dirty="0" smtClean="0">
                <a:solidFill>
                  <a:schemeClr val="bg1"/>
                </a:solidFill>
              </a:rPr>
              <a:t>)» 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4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96801" y="2503419"/>
            <a:ext cx="7668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034313"/>
              </p:ext>
            </p:extLst>
          </p:nvPr>
        </p:nvGraphicFramePr>
        <p:xfrm>
          <a:off x="411893" y="2326584"/>
          <a:ext cx="8361193" cy="23211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984"/>
                <a:gridCol w="1235675"/>
                <a:gridCol w="1112108"/>
                <a:gridCol w="436606"/>
                <a:gridCol w="782594"/>
                <a:gridCol w="2868141"/>
                <a:gridCol w="1407085"/>
              </a:tblGrid>
              <a:tr h="69404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стр</a:t>
                      </a:r>
                      <a:r>
                        <a:rPr lang="ru-RU" sz="1400" dirty="0" smtClean="0">
                          <a:effectLst/>
                        </a:rPr>
                        <a:t>.</a:t>
                      </a: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Код элемента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Содержание элемента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Тип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Формат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Наименование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Дополнительная информация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</a:tr>
              <a:tr h="2390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</a:tr>
              <a:tr h="34702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+mn-lt"/>
                          <a:ea typeface="+mn-ea"/>
                        </a:rPr>
                        <a:t>1.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KOPRLIST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IDK_PR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N(3)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Код профиля койки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</a:tr>
              <a:tr h="34702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2.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K_PRNAME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T(1000)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Наименование профиля койки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</a:tr>
              <a:tr h="34702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3.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DATEBEG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O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Дата начала действия записи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</a:tr>
              <a:tr h="34702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</a:rPr>
                        <a:t>4.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marL="254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DATEEND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D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Дата окончания действия записи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9370" marR="3937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248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1233" y="129472"/>
            <a:ext cx="883096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300" dirty="0">
                <a:solidFill>
                  <a:schemeClr val="bg1"/>
                </a:solidFill>
              </a:rPr>
              <a:t>Структура справочника</a:t>
            </a:r>
          </a:p>
          <a:p>
            <a:pPr algn="ctr" eaLnBrk="1" hangingPunct="1">
              <a:defRPr/>
            </a:pPr>
            <a:r>
              <a:rPr lang="ru-RU" sz="2300" dirty="0">
                <a:solidFill>
                  <a:schemeClr val="bg1"/>
                </a:solidFill>
              </a:rPr>
              <a:t>SK022 «Участково-территориальная принадлежность»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5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505852"/>
              </p:ext>
            </p:extLst>
          </p:nvPr>
        </p:nvGraphicFramePr>
        <p:xfrm>
          <a:off x="294733" y="1320774"/>
          <a:ext cx="8410620" cy="49487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202"/>
                <a:gridCol w="910532"/>
                <a:gridCol w="965200"/>
                <a:gridCol w="565320"/>
                <a:gridCol w="564597"/>
                <a:gridCol w="2561549"/>
                <a:gridCol w="2262220"/>
              </a:tblGrid>
              <a:tr h="30313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стр.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Код элемента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Содержание элемента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Тип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Формат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Дополнительная информация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</a:tr>
              <a:tr h="1714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</a:tr>
              <a:tr h="1714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UCH_LIST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UCH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MSO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Участок прикрепления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72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UCH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UCH</a:t>
                      </a:r>
                      <a:r>
                        <a:rPr lang="ru-RU" sz="1100">
                          <a:effectLst/>
                        </a:rPr>
                        <a:t>_</a:t>
                      </a:r>
                      <a:r>
                        <a:rPr lang="en-US" sz="1100">
                          <a:effectLst/>
                        </a:rPr>
                        <a:t>CODE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N(8)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Код участка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</a:tr>
              <a:tr h="2372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UCH_NAME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indent="-393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O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T(20)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Наименование участка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</a:tr>
              <a:tr h="3031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smtClean="0">
                          <a:effectLst/>
                        </a:rPr>
                        <a:t>CODE_MO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indent="-393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T(6)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Код МО в кодировке единого реестра МО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Заполняется в </a:t>
                      </a:r>
                      <a:r>
                        <a:rPr lang="ru-RU" sz="1100" dirty="0" smtClean="0">
                          <a:effectLst/>
                        </a:rPr>
                        <a:t>соответствии </a:t>
                      </a:r>
                      <a:r>
                        <a:rPr lang="ru-RU" sz="1100" dirty="0">
                          <a:effectLst/>
                        </a:rPr>
                        <a:t>с </a:t>
                      </a:r>
                      <a:r>
                        <a:rPr lang="en-US" sz="1100" dirty="0">
                          <a:effectLst/>
                        </a:rPr>
                        <a:t>F</a:t>
                      </a:r>
                      <a:r>
                        <a:rPr lang="ru-RU" sz="1100" dirty="0">
                          <a:effectLst/>
                        </a:rPr>
                        <a:t>003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</a:tr>
              <a:tr h="376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UCH_TYPE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indent="-3937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N(4)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Тип участка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Заполняется в соответствии со справочником </a:t>
                      </a:r>
                      <a:r>
                        <a:rPr lang="en-US" sz="1100">
                          <a:effectLst/>
                        </a:rPr>
                        <a:t>V</a:t>
                      </a:r>
                      <a:r>
                        <a:rPr lang="ru-RU" sz="1100">
                          <a:effectLst/>
                        </a:rPr>
                        <a:t>004_</a:t>
                      </a:r>
                      <a:r>
                        <a:rPr lang="en-US" sz="1100">
                          <a:effectLst/>
                        </a:rPr>
                        <a:t>D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</a:tr>
              <a:tr h="1714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ADDRESS_LIST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MSO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Список адресов участка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14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DOCTOR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SO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Участковый врач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31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ADDRESS_LIST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CODE_KLADR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N(20)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Код адреса по КЛАДР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</a:tr>
              <a:tr h="4325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endParaRPr lang="ru-RU" sz="11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НО</a:t>
                      </a:r>
                      <a:r>
                        <a:rPr lang="en-US" sz="1100">
                          <a:effectLst/>
                        </a:rPr>
                        <a:t>USE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T(6)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Номер дома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При наличие у дома корпуса, корпус указывается через знак «\»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</a:tr>
              <a:tr h="3764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DOCTOR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CODE_MDR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N(11)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Код участкового врача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В качестве кода врача указывается СНИЛС без разделителей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</a:tr>
              <a:tr h="2372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FAM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T(100)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Фамилия врача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</a:tr>
              <a:tr h="2372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IM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T(100)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Имя врача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</a:tr>
              <a:tr h="2372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OT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T(100)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Отчество врача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</a:tr>
              <a:tr h="2372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14.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DR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O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T(10)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Дата рождения врача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778" marR="16778" marT="27602" marB="27602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187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1233" y="129472"/>
            <a:ext cx="883096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300" dirty="0">
                <a:solidFill>
                  <a:schemeClr val="bg1"/>
                </a:solidFill>
              </a:rPr>
              <a:t>Схема информационного взаимодействия участников информационного обмена в сфере ОМС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6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3247786"/>
              </p:ext>
            </p:extLst>
          </p:nvPr>
        </p:nvGraphicFramePr>
        <p:xfrm>
          <a:off x="428368" y="1680518"/>
          <a:ext cx="8344717" cy="43627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339"/>
                <a:gridCol w="484304"/>
                <a:gridCol w="4151870"/>
                <a:gridCol w="642551"/>
                <a:gridCol w="617838"/>
                <a:gridCol w="939114"/>
                <a:gridCol w="1243701"/>
              </a:tblGrid>
              <a:tr h="39968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стр.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Этап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(№ п/п)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Механизм информационного взаимодействия на соответствующем этапе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Отправитель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Получатель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Использование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ЭЮЗД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Правило формирования имени передаваемого пакета файлов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</a:tr>
              <a:tr h="999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</a:tr>
              <a:tr h="999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Ведение РСЕРЗ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78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СМО вносит с использованием </a:t>
                      </a:r>
                      <a:r>
                        <a:rPr lang="ru-RU" sz="1050" dirty="0" err="1">
                          <a:effectLst/>
                        </a:rPr>
                        <a:t>Web</a:t>
                      </a:r>
                      <a:r>
                        <a:rPr lang="ru-RU" sz="1050" dirty="0">
                          <a:effectLst/>
                        </a:rPr>
                        <a:t>-интерфейса, доступного по ЗКС в РСЕРЗ сведения о ЗЛ предусмотренные </a:t>
                      </a:r>
                      <a:r>
                        <a:rPr lang="ru-RU" sz="1050" u="none" strike="noStrike" dirty="0">
                          <a:effectLst/>
                        </a:rPr>
                        <a:t>Правилами</a:t>
                      </a:r>
                      <a:r>
                        <a:rPr lang="ru-RU" sz="1050" dirty="0">
                          <a:effectLst/>
                        </a:rPr>
                        <a:t> ОМС, в соответствии с методическими рекомендациями ТФОМС СК. В случае отсутствия технической возможности внесения сведений о ЗЛ в РСЕРЗ с использованием </a:t>
                      </a:r>
                      <a:r>
                        <a:rPr lang="ru-RU" sz="1050" dirty="0" err="1">
                          <a:effectLst/>
                        </a:rPr>
                        <a:t>Web</a:t>
                      </a:r>
                      <a:r>
                        <a:rPr lang="ru-RU" sz="1050" dirty="0">
                          <a:effectLst/>
                        </a:rPr>
                        <a:t>-интерфейса в сроки более суток, например, в результате технических сбоев, СМО осуществляет передачу сведений о ЗЛ в соответствии с </a:t>
                      </a:r>
                      <a:r>
                        <a:rPr lang="ru-RU" sz="1050" u="none" strike="noStrike" dirty="0">
                          <a:effectLst/>
                        </a:rPr>
                        <a:t>Правилами</a:t>
                      </a:r>
                      <a:r>
                        <a:rPr lang="ru-RU" sz="1050" dirty="0">
                          <a:effectLst/>
                        </a:rPr>
                        <a:t> ОМС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СМО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ТФОМС СК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-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</a:tr>
              <a:tr h="6994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ТФОМС СК обеспечивает доступ СМО к РСЕРЗ с использованием Web-интерфейса ежедневно в круглосуточном режиме, за исключением дней, необходимых для проведения регламентных или технологических работ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ТФОМС СК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СМО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</a:tr>
              <a:tr h="9992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Идентификация застрахованного лица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53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3.1.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 случае отсутствия у пациента полиса ОМС на момент начала случая, либо наличия неполных персональных данных о ЗЛ, МО проводит его идентификацию в качестве ЗЛ в неавтоматизированном режиме в РСЕРЗ с использованием Web-интерфейса РСЕРЗ, доступного по ЗКС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МО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ТФОМС СК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-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</a:tr>
              <a:tr h="499605"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6.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    3.2.</a:t>
                      </a:r>
                      <a:endParaRPr lang="ru-RU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 случае получения отрицательного ответа от РСЕРЗ, МО с использованием Web-интерфейса РСЕРЗ формирует запрос в ЦСЕРЗ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0817" marR="2081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199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3391" y="129471"/>
            <a:ext cx="883096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300" dirty="0">
                <a:solidFill>
                  <a:schemeClr val="bg1"/>
                </a:solidFill>
              </a:rPr>
              <a:t>Схема информационного взаимодействия участников информационного обмена в сфере ОМС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2178" y="6564451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7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0" y="6370712"/>
            <a:ext cx="1384991" cy="475168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476888"/>
              </p:ext>
            </p:extLst>
          </p:nvPr>
        </p:nvGraphicFramePr>
        <p:xfrm>
          <a:off x="303224" y="1160082"/>
          <a:ext cx="8452020" cy="52150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4852"/>
                <a:gridCol w="262457"/>
                <a:gridCol w="2867473"/>
                <a:gridCol w="502508"/>
                <a:gridCol w="667265"/>
                <a:gridCol w="517821"/>
                <a:gridCol w="3319644"/>
              </a:tblGrid>
              <a:tr h="254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66.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Информационное взаимодействие при направлении сведений об оплате счетов по подушевому принципу финансирования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272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67.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52.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СМО с помощью собственной ИС формирует и направляет в ТФОМС СК файл в формате согласно приложению 13 к Регламенту, со сведениями об оплате счетов по </a:t>
                      </a:r>
                      <a:r>
                        <a:rPr lang="ru-RU" sz="1050" dirty="0" err="1">
                          <a:effectLst/>
                        </a:rPr>
                        <a:t>подушевому</a:t>
                      </a:r>
                      <a:r>
                        <a:rPr lang="ru-RU" sz="1050" dirty="0">
                          <a:effectLst/>
                        </a:rPr>
                        <a:t> принципу финансирования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СМО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ТФОМС СК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+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effectLst/>
                        </a:rPr>
                        <a:t>ZVS_Ni_YYMMNN_Si.OMS</a:t>
                      </a:r>
                      <a:r>
                        <a:rPr lang="en-US" sz="1050" dirty="0">
                          <a:effectLst/>
                        </a:rPr>
                        <a:t>,</a:t>
                      </a:r>
                      <a:endParaRPr lang="ru-RU" sz="105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ZVS − константа, обозначающая тип передаваемого пакета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Ni</a:t>
                      </a:r>
                      <a:r>
                        <a:rPr lang="ru-RU" sz="1050" dirty="0">
                          <a:effectLst/>
                        </a:rPr>
                        <a:t> − реестровый номер МО в соответствии с F003;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YY − две последние цифры порядкового номера года отчетного периода;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MM − порядковый номер месяца отчетного периода (01, 02, ... 12);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NN − порядковый номер пакета, который присваивается в порядке возрастания, начиная со значения «01», увеличиваясь на единицу для каждого следующего пакета в данном отчетном периоде;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Si </a:t>
                      </a:r>
                      <a:r>
                        <a:rPr lang="ru-RU" sz="1050" dirty="0">
                          <a:effectLst/>
                        </a:rPr>
                        <a:t>− код СМО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</a:tr>
              <a:tr h="1585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68.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53.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ТФОМС СК проводит в автоматическом режиме загрузку и обработку полученной информации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</a:tr>
              <a:tr h="807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</a:t>
                      </a:r>
                      <a:r>
                        <a:rPr lang="en-US" sz="1050">
                          <a:effectLst/>
                        </a:rPr>
                        <a:t>9</a:t>
                      </a:r>
                      <a:r>
                        <a:rPr lang="ru-RU" sz="1050">
                          <a:effectLst/>
                        </a:rPr>
                        <a:t>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Информационное взаимодействие при направлении сведений о результатах МЭК по превышениям объемов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272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70</a:t>
                      </a:r>
                      <a:r>
                        <a:rPr lang="ru-RU" sz="1050">
                          <a:effectLst/>
                        </a:rPr>
                        <a:t>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54</a:t>
                      </a:r>
                      <a:r>
                        <a:rPr lang="ru-RU" sz="1050">
                          <a:effectLst/>
                        </a:rPr>
                        <a:t>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СМО с помощью собственной ИС формирует и направляет в ТФОМС СК файл в формате согласно приложению 14 к Регламенту, со сведениями о результатах МЭК по превышениям объемов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СМО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ТФОМС СК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+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MKS</a:t>
                      </a:r>
                      <a:r>
                        <a:rPr lang="en-US" sz="1050" dirty="0">
                          <a:effectLst/>
                        </a:rPr>
                        <a:t>Ni</a:t>
                      </a:r>
                      <a:r>
                        <a:rPr lang="ru-RU" sz="1050" dirty="0">
                          <a:effectLst/>
                        </a:rPr>
                        <a:t>_ YYMMNN_</a:t>
                      </a:r>
                      <a:r>
                        <a:rPr lang="en-US" sz="1050" dirty="0">
                          <a:effectLst/>
                        </a:rPr>
                        <a:t>Si</a:t>
                      </a:r>
                      <a:r>
                        <a:rPr lang="ru-RU" sz="1050" dirty="0">
                          <a:effectLst/>
                        </a:rPr>
                        <a:t>.</a:t>
                      </a:r>
                      <a:r>
                        <a:rPr lang="en-US" sz="1050" dirty="0">
                          <a:effectLst/>
                        </a:rPr>
                        <a:t>OMS</a:t>
                      </a:r>
                      <a:endParaRPr lang="ru-RU" sz="105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MKS − константа, обозначающая тип передаваемого файла;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Ni</a:t>
                      </a:r>
                      <a:r>
                        <a:rPr lang="ru-RU" sz="1050" dirty="0">
                          <a:effectLst/>
                        </a:rPr>
                        <a:t> − реестровый номер МО в соответствии с F003;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YY − две последние цифры порядкового номера года отчетного периода;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MM − порядковый номер месяца отчетного периода (01, 02, ... 12);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NN − порядковый номер пакета, который присваивается в порядке возрастания, начиная со значения «01», увеличиваясь на единицу для каждого следующего пакета в данном отчетном периоде;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Si </a:t>
                      </a:r>
                      <a:r>
                        <a:rPr lang="ru-RU" sz="1050" dirty="0">
                          <a:effectLst/>
                        </a:rPr>
                        <a:t>− код </a:t>
                      </a:r>
                      <a:r>
                        <a:rPr lang="ru-RU" sz="1050" dirty="0" smtClean="0">
                          <a:effectLst/>
                        </a:rPr>
                        <a:t>СМО в соответствии с F002;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</a:tr>
              <a:tr h="1585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71.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55.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ТФОМС СК проводит в автоматическом режиме загрузку и обработку полученной информации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105" marR="1610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394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3391" y="129471"/>
            <a:ext cx="883096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300" dirty="0">
                <a:solidFill>
                  <a:schemeClr val="bg1"/>
                </a:solidFill>
              </a:rPr>
              <a:t>Схема информационного взаимодействия участников информационного обмена в сфере ОМС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55244" y="6564451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8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0" y="6370712"/>
            <a:ext cx="1384991" cy="475168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632286"/>
              </p:ext>
            </p:extLst>
          </p:nvPr>
        </p:nvGraphicFramePr>
        <p:xfrm>
          <a:off x="326030" y="1931086"/>
          <a:ext cx="8493212" cy="28864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388"/>
                <a:gridCol w="405045"/>
                <a:gridCol w="3167353"/>
                <a:gridCol w="904545"/>
                <a:gridCol w="826896"/>
                <a:gridCol w="739397"/>
                <a:gridCol w="2133588"/>
              </a:tblGrid>
              <a:tr h="2000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72.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66" marR="33366" marT="0" marB="0"/>
                </a:tc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Информационное взаимодействие при направлении результатов повторного МЭК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66" marR="3336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864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73.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66" marR="3336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56.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66" marR="3336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ТФОМС СК проводит повторный МЭК и в случае выявления расхождений в результатах повторного МЭК с результатами МЭК плательщика, формируется и направляется плательщику акт </a:t>
                      </a:r>
                      <a:r>
                        <a:rPr lang="ru-RU" sz="1100" dirty="0" err="1">
                          <a:effectLst/>
                        </a:rPr>
                        <a:t>РеМЭК</a:t>
                      </a:r>
                      <a:r>
                        <a:rPr lang="ru-RU" sz="1100" dirty="0">
                          <a:effectLst/>
                        </a:rPr>
                        <a:t> 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66" marR="3336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ТФОМС СК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66" marR="3336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СМО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66" marR="3336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+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66" marR="3336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REM</a:t>
                      </a:r>
                      <a:r>
                        <a:rPr lang="ru-RU" sz="1100" dirty="0">
                          <a:effectLst/>
                        </a:rPr>
                        <a:t>_ YYMMNN_</a:t>
                      </a:r>
                      <a:r>
                        <a:rPr lang="en-US" sz="1100" dirty="0">
                          <a:effectLst/>
                        </a:rPr>
                        <a:t>Si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  <a:r>
                        <a:rPr lang="en-US" sz="1100" dirty="0">
                          <a:effectLst/>
                        </a:rPr>
                        <a:t>OMS</a:t>
                      </a:r>
                      <a:r>
                        <a:rPr lang="ru-RU" sz="1100" dirty="0">
                          <a:effectLst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REM</a:t>
                      </a:r>
                      <a:r>
                        <a:rPr lang="ru-RU" sz="1100" dirty="0">
                          <a:effectLst/>
                        </a:rPr>
                        <a:t> − константа, обозначающая тип передаваемого файла;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YY − две последние цифры порядкового номера года отчетного периода;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MM − порядковый номер месяца отчетного периода (01, 02, ... 12);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NN − порядковый номер пакета, который присваивается в порядке возрастания, начиная со значения «01», увеличиваясь на единицу для каждого следующего пакета в данном отчетном периоде;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Si </a:t>
                      </a:r>
                      <a:r>
                        <a:rPr lang="ru-RU" sz="1600" dirty="0">
                          <a:effectLst/>
                        </a:rPr>
                        <a:t>−</a:t>
                      </a:r>
                      <a:r>
                        <a:rPr lang="ru-RU" sz="1100" dirty="0">
                          <a:effectLst/>
                        </a:rPr>
                        <a:t> код СМО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366" marR="3336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8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280" y="1100297"/>
            <a:ext cx="8760711" cy="54895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3391" y="129471"/>
            <a:ext cx="883096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300" dirty="0">
                <a:solidFill>
                  <a:schemeClr val="bg1"/>
                </a:solidFill>
              </a:rPr>
              <a:t>Раздел </a:t>
            </a:r>
            <a:r>
              <a:rPr lang="en-US" sz="2300" dirty="0">
                <a:solidFill>
                  <a:schemeClr val="bg1"/>
                </a:solidFill>
              </a:rPr>
              <a:t>VIII. </a:t>
            </a:r>
            <a:r>
              <a:rPr lang="ru-RU" sz="2300" dirty="0">
                <a:solidFill>
                  <a:schemeClr val="bg1"/>
                </a:solidFill>
              </a:rPr>
              <a:t>Информационное взаимодействие при </a:t>
            </a:r>
            <a:endParaRPr lang="ru-RU" sz="2300" dirty="0" smtClean="0">
              <a:solidFill>
                <a:schemeClr val="bg1"/>
              </a:solidFill>
            </a:endParaRPr>
          </a:p>
          <a:p>
            <a:pPr algn="ctr" eaLnBrk="1" hangingPunct="1">
              <a:defRPr/>
            </a:pPr>
            <a:r>
              <a:rPr lang="ru-RU" sz="2300" dirty="0" smtClean="0">
                <a:solidFill>
                  <a:schemeClr val="bg1"/>
                </a:solidFill>
              </a:rPr>
              <a:t>проведении </a:t>
            </a:r>
            <a:r>
              <a:rPr lang="ru-RU" sz="2300" dirty="0" err="1">
                <a:solidFill>
                  <a:schemeClr val="bg1"/>
                </a:solidFill>
              </a:rPr>
              <a:t>РеМЭК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55244" y="6564451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9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0" y="6370712"/>
            <a:ext cx="1384991" cy="4751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71338" y="1458015"/>
            <a:ext cx="840259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Статья 24. Порядок проведения </a:t>
            </a:r>
            <a:r>
              <a:rPr lang="ru-RU" sz="2400" b="1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РеМЭК</a:t>
            </a:r>
            <a:endParaRPr lang="ru-RU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  <a:tabLst>
                <a:tab pos="630555" algn="l"/>
              </a:tabLst>
            </a:pPr>
            <a:r>
              <a:rPr lang="ru-RU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1. ТФОМС СК с помощью собственной ИС выборочно проводит </a:t>
            </a:r>
            <a:r>
              <a:rPr lang="ru-RU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РеМЭК</a:t>
            </a:r>
            <a:r>
              <a:rPr lang="ru-RU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в отношении реестров счетов МО по которым ранее СМО был проведен МЭК для обеспечения контроля за выполнением СМО своих функций. </a:t>
            </a:r>
            <a:endParaRPr lang="ru-RU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  <a:tabLst>
                <a:tab pos="630555" algn="l"/>
              </a:tabLst>
            </a:pPr>
            <a:r>
              <a:rPr lang="ru-RU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2. 	Результаты </a:t>
            </a:r>
            <a:r>
              <a:rPr lang="ru-RU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РеМЭК</a:t>
            </a:r>
            <a:r>
              <a:rPr lang="ru-RU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проведенного ТФОМС СК, сравниваются с результатами МЭК плательщика и в случае выявления расхождений в результатах, формируется и направляется плательщику акт </a:t>
            </a:r>
            <a:r>
              <a:rPr lang="ru-RU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РеМЭК</a:t>
            </a:r>
            <a:r>
              <a:rPr lang="ru-RU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При выявлении расхождения результатов </a:t>
            </a:r>
            <a:r>
              <a:rPr lang="ru-RU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РеМЭК</a:t>
            </a:r>
            <a:r>
              <a:rPr lang="ru-RU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и МЭК СМО, при условии, если случай оказания МП плательщиком был отказан в оплате по коду дефекта, отличному от кода выявленного ТФОМС СК дефекта </a:t>
            </a:r>
            <a:r>
              <a:rPr lang="ru-RU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РеМЭК</a:t>
            </a:r>
            <a:r>
              <a:rPr lang="ru-RU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такие случаи не подлежат отображению в акте </a:t>
            </a:r>
            <a:r>
              <a:rPr lang="ru-RU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РеМЭК</a:t>
            </a:r>
            <a:r>
              <a:rPr lang="ru-RU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  <a:tabLst>
                <a:tab pos="630555" algn="l"/>
              </a:tabLst>
            </a:pPr>
            <a:r>
              <a:rPr lang="ru-RU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3. 	Согласно Правилам ОМС в случае выявления ТФОМС СК при проведении </a:t>
            </a:r>
            <a:r>
              <a:rPr lang="ru-RU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РеМЭК</a:t>
            </a:r>
            <a:r>
              <a:rPr lang="ru-RU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нарушений, пропущенных СМО в ходе МЭК, СМО утрачивает право использования мер, применяемых к МО, по своевременно не обнаруженному дефекту.</a:t>
            </a:r>
            <a:endParaRPr lang="ru-RU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0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3391" y="129471"/>
            <a:ext cx="883096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300" dirty="0">
                <a:solidFill>
                  <a:schemeClr val="bg1"/>
                </a:solidFill>
              </a:rPr>
              <a:t>Формат файлов  реестра счетов за оказанную МП</a:t>
            </a:r>
          </a:p>
          <a:p>
            <a:pPr algn="ctr" eaLnBrk="1" hangingPunct="1">
              <a:defRPr/>
            </a:pPr>
            <a:r>
              <a:rPr lang="en-US" sz="2300" dirty="0">
                <a:solidFill>
                  <a:schemeClr val="bg1"/>
                </a:solidFill>
              </a:rPr>
              <a:t>HM </a:t>
            </a:r>
            <a:r>
              <a:rPr lang="ru-RU" sz="2300" dirty="0">
                <a:solidFill>
                  <a:schemeClr val="bg1"/>
                </a:solidFill>
              </a:rPr>
              <a:t>файл  блок </a:t>
            </a:r>
            <a:r>
              <a:rPr lang="en-US" sz="2300" dirty="0">
                <a:solidFill>
                  <a:schemeClr val="bg1"/>
                </a:solidFill>
              </a:rPr>
              <a:t>SLUCH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55244" y="6564451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10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0" y="6370712"/>
            <a:ext cx="1384991" cy="475168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21679"/>
              </p:ext>
            </p:extLst>
          </p:nvPr>
        </p:nvGraphicFramePr>
        <p:xfrm>
          <a:off x="406795" y="1394254"/>
          <a:ext cx="8517926" cy="48365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2002"/>
                <a:gridCol w="421168"/>
                <a:gridCol w="733168"/>
                <a:gridCol w="313038"/>
                <a:gridCol w="502508"/>
                <a:gridCol w="1458097"/>
                <a:gridCol w="4777945"/>
              </a:tblGrid>
              <a:tr h="309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58.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LPU_POD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N(10)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Подразделение МО (код)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Заполняется в соответствии с F003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</a:tr>
              <a:tr h="1547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59.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PROFIL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N(3)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Профиль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Заполняется в соответствии с V002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</a:tr>
              <a:tr h="309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60.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TAL_D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У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D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Дата выдачи талона на ВМП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Заполняется на основании талона на ВМП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Обязательно к заполнению при значении поля TYPE=30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</a:tr>
              <a:tr h="309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61.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TAL_P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У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D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Дата планируемой госпитализации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9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62.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DET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N(1)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Признак детского профиля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«0» − нет, «1» − да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</a:tr>
              <a:tr h="6965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63.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VBR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У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N(1)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Признак мобильной медицинской бригады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«0» − нет;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«1» − да.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Обязателен к заполнению при значении поля TYPE в диапазоне «21 – 28»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</a:tr>
              <a:tr h="6191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64.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NHISTORY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T(50)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Номер истории болезни/ талона амбулаторного пациента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Номер истории болезни в соответствии с подлинником истории болезни (талона амбулаторного больного)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</a:tr>
              <a:tr h="9287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65.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P_OTK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N(1)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Признак отказа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Обязателен к заполнению при значении поля TYPE в диапазоне «21 – 28» Значение по умолчанию: «0».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В случае отказа хотя бы от одной услуги, входящей в состав случая диспансеризации, указывается значение «1» информация об отказе от услуге содержится в поле P_OTK блока «USL_OTHER» Сведения о прочих услугах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</a:tr>
              <a:tr h="1031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66.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P_PER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У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N(1)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ffectLst/>
                        </a:rPr>
                        <a:t>Признак поступления/перевода</a:t>
                      </a:r>
                      <a:endParaRPr lang="ru-RU" sz="11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«1» − Самостоятельно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«2» − СМП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«3» − Перевод из другой МО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«4» − Перевод внутри МО с другого профиля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FF0000"/>
                          </a:solidFill>
                          <a:effectLst/>
                        </a:rPr>
                        <a:t>Обязательно к заполнению при оказании МП в условиях стационара/дневного стационара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052" marR="3105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603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3391" y="129471"/>
            <a:ext cx="883096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300" dirty="0">
                <a:solidFill>
                  <a:schemeClr val="bg1"/>
                </a:solidFill>
              </a:rPr>
              <a:t>Формат файлов  реестра счетов за оказанную МП</a:t>
            </a:r>
          </a:p>
          <a:p>
            <a:pPr algn="ctr" eaLnBrk="1" hangingPunct="1">
              <a:defRPr/>
            </a:pPr>
            <a:r>
              <a:rPr lang="en-US" sz="2300" dirty="0">
                <a:solidFill>
                  <a:schemeClr val="bg1"/>
                </a:solidFill>
              </a:rPr>
              <a:t>HM </a:t>
            </a:r>
            <a:r>
              <a:rPr lang="ru-RU" sz="2300" dirty="0">
                <a:solidFill>
                  <a:schemeClr val="bg1"/>
                </a:solidFill>
              </a:rPr>
              <a:t>файл блок </a:t>
            </a:r>
            <a:r>
              <a:rPr lang="en-US" sz="2300" dirty="0">
                <a:solidFill>
                  <a:schemeClr val="bg1"/>
                </a:solidFill>
              </a:rPr>
              <a:t>USL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55244" y="6564451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11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0" y="6370712"/>
            <a:ext cx="1384991" cy="475168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480138"/>
              </p:ext>
            </p:extLst>
          </p:nvPr>
        </p:nvGraphicFramePr>
        <p:xfrm>
          <a:off x="337750" y="2578443"/>
          <a:ext cx="8517926" cy="21391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517"/>
                <a:gridCol w="290196"/>
                <a:gridCol w="480447"/>
                <a:gridCol w="622802"/>
                <a:gridCol w="382579"/>
                <a:gridCol w="1379061"/>
                <a:gridCol w="5006324"/>
              </a:tblGrid>
              <a:tr h="21391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118.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 b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rgbClr val="FF0000"/>
                          </a:solidFill>
                          <a:effectLst/>
                        </a:rPr>
                        <a:t>NPL</a:t>
                      </a:r>
                      <a:endParaRPr lang="ru-RU" sz="1200" b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rgbClr val="FF0000"/>
                          </a:solidFill>
                          <a:effectLst/>
                        </a:rPr>
                        <a:t>У</a:t>
                      </a:r>
                      <a:endParaRPr lang="ru-RU" sz="1200" b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N(1)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Неполный объем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Указывается причина, по которой услуга не оказана или оказана не в полном объеме.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«1» − документированный отказ больного,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«2» − медицинские противопоказания,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«3» − прочие причины (умер, переведен в другое отделение и пр.)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«4» − ранее проведенные услуги в пределах установленных сроков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700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3391" y="129471"/>
            <a:ext cx="883096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300" dirty="0">
                <a:solidFill>
                  <a:schemeClr val="bg1"/>
                </a:solidFill>
              </a:rPr>
              <a:t>Формат файлов  реестра счетов за оказанную МП</a:t>
            </a:r>
          </a:p>
          <a:p>
            <a:pPr algn="ctr" eaLnBrk="1" hangingPunct="1">
              <a:defRPr/>
            </a:pPr>
            <a:r>
              <a:rPr lang="en-US" sz="2300" dirty="0">
                <a:solidFill>
                  <a:schemeClr val="bg1"/>
                </a:solidFill>
              </a:rPr>
              <a:t>HM </a:t>
            </a:r>
            <a:r>
              <a:rPr lang="ru-RU" sz="2300" dirty="0">
                <a:solidFill>
                  <a:schemeClr val="bg1"/>
                </a:solidFill>
              </a:rPr>
              <a:t>файл блок </a:t>
            </a:r>
            <a:r>
              <a:rPr lang="en-US" sz="2300" dirty="0">
                <a:solidFill>
                  <a:schemeClr val="bg1"/>
                </a:solidFill>
              </a:rPr>
              <a:t>USL_OTHER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55244" y="6564451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1</a:t>
            </a:r>
            <a:r>
              <a:rPr lang="en-US" sz="1200" b="1" dirty="0" smtClean="0">
                <a:solidFill>
                  <a:schemeClr val="bg1"/>
                </a:solidFill>
                <a:latin typeface="+mn-lt"/>
                <a:cs typeface="+mn-cs"/>
              </a:rPr>
              <a:t>2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0" y="6370712"/>
            <a:ext cx="1384991" cy="475168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789508"/>
              </p:ext>
            </p:extLst>
          </p:nvPr>
        </p:nvGraphicFramePr>
        <p:xfrm>
          <a:off x="288961" y="2853185"/>
          <a:ext cx="8567350" cy="1463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3839"/>
                <a:gridCol w="900736"/>
                <a:gridCol w="874720"/>
                <a:gridCol w="397804"/>
                <a:gridCol w="556589"/>
                <a:gridCol w="1270840"/>
                <a:gridCol w="4042822"/>
              </a:tblGrid>
              <a:tr h="13243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129.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P_OTK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N(1)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Признак отказа от услуги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Значение по умолчанию: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«0» − услуга оказана;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«1» − отказ пациента.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Нижеследующие коды используются только при значении поля TYPE в диапазоне «21 – 28» и заполненном поле NPL: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«2» − использованы результаты ранее оказанных услуг;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«3» − услуга оказана специалистом иной МО;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«4» − услуга не оказана по иным причинам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522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3391" y="129471"/>
            <a:ext cx="883096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300" dirty="0">
                <a:solidFill>
                  <a:schemeClr val="bg1"/>
                </a:solidFill>
              </a:rPr>
              <a:t>Формат файлов  реестра счетов за оказанную МП</a:t>
            </a:r>
          </a:p>
          <a:p>
            <a:pPr algn="ctr" eaLnBrk="1" hangingPunct="1">
              <a:defRPr/>
            </a:pPr>
            <a:r>
              <a:rPr lang="en-US" sz="2300" dirty="0">
                <a:solidFill>
                  <a:schemeClr val="bg1"/>
                </a:solidFill>
              </a:rPr>
              <a:t>LM </a:t>
            </a:r>
            <a:r>
              <a:rPr lang="ru-RU" sz="2300" dirty="0">
                <a:solidFill>
                  <a:schemeClr val="bg1"/>
                </a:solidFill>
              </a:rPr>
              <a:t>файл блок </a:t>
            </a:r>
            <a:r>
              <a:rPr lang="en-US" sz="2300" dirty="0">
                <a:solidFill>
                  <a:schemeClr val="bg1"/>
                </a:solidFill>
              </a:rPr>
              <a:t>PERS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55244" y="6564451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13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0" y="6370712"/>
            <a:ext cx="1384991" cy="475168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545345"/>
              </p:ext>
            </p:extLst>
          </p:nvPr>
        </p:nvGraphicFramePr>
        <p:xfrm>
          <a:off x="327936" y="1590963"/>
          <a:ext cx="8427308" cy="44521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8682"/>
                <a:gridCol w="366821"/>
                <a:gridCol w="856735"/>
                <a:gridCol w="354227"/>
                <a:gridCol w="420130"/>
                <a:gridCol w="2177920"/>
                <a:gridCol w="3942793"/>
              </a:tblGrid>
              <a:tr h="12829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15.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DR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Дата рождения пациента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Если в документе, удостоверяющем личность, не указан день рождения, то он принимается равным «01». При этом в поле DOST должно быть указано значение «4».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Если в документе, удостоверяющем личность, не указан месяц рождения, то месяц рождения принимается равным «01» (январь). При этом в поле DOST должно быть указано значение «5».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</a:tr>
              <a:tr h="10861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Если в документе, удостоверяющем личность, дата рождения не соответствует календарю, то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из такой даты должны быть удалены ошибочные элементы и указана часть даты рождения с точностью до года или до месяца (как описано выше). При этом в поле DOST должно быть указано значение «6», а также значение «4» или «5» </a:t>
                      </a:r>
                      <a:r>
                        <a:rPr lang="ru-RU" sz="1200" b="1" dirty="0">
                          <a:effectLst/>
                        </a:rPr>
                        <a:t>соответственно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</a:tr>
              <a:tr h="1810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16.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ADR_LIVE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T(250)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Адрес проживания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</a:tr>
              <a:tr h="3620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rgbClr val="FF0000"/>
                          </a:solidFill>
                          <a:effectLst/>
                        </a:rPr>
                        <a:t>17.</a:t>
                      </a:r>
                      <a:endParaRPr lang="ru-RU" sz="1200" b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TEL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У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T(10)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Номер телефона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Заполняется при значении поля TYPE в диапазоне 21 – 28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Информация для страхового представителя.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</a:tr>
              <a:tr h="11575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18.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DOST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УM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N(1)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Код надежности идентификации пациента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«1» − отсутствует отчество; «2» − отсутствует фамилия; «3» − отсутствует имя; «4» − известен только месяц и год даты рождения; «5» − известен только год даты рождения; «6» − дата рождения не соответствует календарю.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Поле повторяется столько раз, сколько особых случаев имеет место.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096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3391" y="129471"/>
            <a:ext cx="883096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300" dirty="0">
                <a:solidFill>
                  <a:schemeClr val="bg1"/>
                </a:solidFill>
              </a:rPr>
              <a:t>Формат файлов  реестра счетов за оказанную МП</a:t>
            </a:r>
          </a:p>
          <a:p>
            <a:pPr algn="ctr" eaLnBrk="1" hangingPunct="1">
              <a:defRPr/>
            </a:pPr>
            <a:r>
              <a:rPr lang="en-US" sz="2300" dirty="0">
                <a:solidFill>
                  <a:schemeClr val="bg1"/>
                </a:solidFill>
              </a:rPr>
              <a:t>VM </a:t>
            </a:r>
            <a:r>
              <a:rPr lang="ru-RU" sz="2300" dirty="0">
                <a:solidFill>
                  <a:schemeClr val="bg1"/>
                </a:solidFill>
              </a:rPr>
              <a:t>файл блок </a:t>
            </a:r>
            <a:r>
              <a:rPr lang="en-US" sz="2300" dirty="0">
                <a:solidFill>
                  <a:schemeClr val="bg1"/>
                </a:solidFill>
              </a:rPr>
              <a:t>PERS</a:t>
            </a:r>
            <a:endParaRPr lang="ru-RU" sz="23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55244" y="6564451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14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0" y="6370712"/>
            <a:ext cx="1384991" cy="475168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334337"/>
              </p:ext>
            </p:extLst>
          </p:nvPr>
        </p:nvGraphicFramePr>
        <p:xfrm>
          <a:off x="628650" y="1729946"/>
          <a:ext cx="7886699" cy="37343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995"/>
                <a:gridCol w="1033092"/>
                <a:gridCol w="815435"/>
                <a:gridCol w="371788"/>
                <a:gridCol w="510297"/>
                <a:gridCol w="1179412"/>
                <a:gridCol w="3687680"/>
              </a:tblGrid>
              <a:tr h="574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25. 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UCH_LIST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УМ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Участки обслуживания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Обязательно к заполнению для участковых медицинских работников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>
                    <a:solidFill>
                      <a:srgbClr val="EAEFF7"/>
                    </a:solidFill>
                  </a:tcPr>
                </a:tc>
              </a:tr>
              <a:tr h="28726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26.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Данные о занимаемых должностях медицинского работника в МО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61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27.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DOLGNOST_LIST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DOLGNOST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N(9)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Должность медицинского работника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Заполняется в соответствии с V004_D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</a:tr>
              <a:tr h="574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28.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DOLGNOST_NAME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О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T(40)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Наименование должности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Наименование должности работника, согласно штатному расписанию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</a:tr>
              <a:tr h="5745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29.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STAV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У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N(5.2)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chemeClr val="tx1"/>
                          </a:solidFill>
                          <a:effectLst/>
                        </a:rPr>
                        <a:t>Занимаемых ставок</a:t>
                      </a:r>
                      <a:endParaRPr lang="ru-RU" sz="12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Количество ставок, занимаемых работником на данной должности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</a:tr>
              <a:tr h="861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rgbClr val="FF0000"/>
                          </a:solidFill>
                          <a:effectLst/>
                        </a:rPr>
                        <a:t>30.</a:t>
                      </a:r>
                      <a:endParaRPr lang="ru-RU" sz="1200" b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>
                          <a:solidFill>
                            <a:srgbClr val="FF0000"/>
                          </a:solidFill>
                          <a:effectLst/>
                        </a:rPr>
                        <a:t>UCH_LIST</a:t>
                      </a:r>
                      <a:endParaRPr lang="ru-RU" sz="1200" b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>
                          <a:solidFill>
                            <a:srgbClr val="FF0000"/>
                          </a:solidFill>
                          <a:effectLst/>
                        </a:rPr>
                        <a:t>UCH_CODE</a:t>
                      </a:r>
                      <a:endParaRPr lang="ru-RU" sz="1200" b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rgbClr val="FF0000"/>
                          </a:solidFill>
                          <a:effectLst/>
                        </a:rPr>
                        <a:t>У</a:t>
                      </a:r>
                      <a:endParaRPr lang="ru-RU" sz="1200" b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0">
                          <a:solidFill>
                            <a:srgbClr val="FF0000"/>
                          </a:solidFill>
                          <a:effectLst/>
                        </a:rPr>
                        <a:t>N(8)</a:t>
                      </a:r>
                      <a:endParaRPr lang="ru-RU" sz="1200" b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>
                          <a:solidFill>
                            <a:srgbClr val="FF0000"/>
                          </a:solidFill>
                          <a:effectLst/>
                        </a:rPr>
                        <a:t>Код участка обслуживания</a:t>
                      </a:r>
                      <a:endParaRPr lang="ru-RU" sz="1200" b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rgbClr val="FF0000"/>
                          </a:solidFill>
                          <a:effectLst/>
                        </a:rPr>
                        <a:t>Обязательно к заполнению для участковых медицинских работников. Заполняется в соответствии с SK022 </a:t>
                      </a:r>
                      <a:endParaRPr lang="ru-RU" sz="1200" b="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276" marR="32276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28650" y="30876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35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3391" y="129471"/>
            <a:ext cx="883096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300" dirty="0">
                <a:solidFill>
                  <a:schemeClr val="bg1"/>
                </a:solidFill>
              </a:rPr>
              <a:t>Формат файла со сведениями о застрахованных лицах прикрепившихся для получения ПМСП (</a:t>
            </a:r>
            <a:r>
              <a:rPr lang="en-US" sz="2300" dirty="0">
                <a:solidFill>
                  <a:schemeClr val="bg1"/>
                </a:solidFill>
              </a:rPr>
              <a:t>ZV</a:t>
            </a:r>
            <a:r>
              <a:rPr lang="ru-RU" sz="2300" dirty="0">
                <a:solidFill>
                  <a:schemeClr val="bg1"/>
                </a:solidFill>
              </a:rPr>
              <a:t>-файл) блок </a:t>
            </a:r>
            <a:r>
              <a:rPr lang="en-US" sz="2300" dirty="0">
                <a:solidFill>
                  <a:schemeClr val="bg1"/>
                </a:solidFill>
              </a:rPr>
              <a:t>PERS</a:t>
            </a:r>
            <a:r>
              <a:rPr lang="ru-RU" sz="23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55244" y="6564451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15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0" y="6370712"/>
            <a:ext cx="1384991" cy="475168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28650" y="30876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415237"/>
              </p:ext>
            </p:extLst>
          </p:nvPr>
        </p:nvGraphicFramePr>
        <p:xfrm>
          <a:off x="387179" y="1811973"/>
          <a:ext cx="8368065" cy="43581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4536"/>
                <a:gridCol w="584620"/>
                <a:gridCol w="1087395"/>
                <a:gridCol w="560173"/>
                <a:gridCol w="642551"/>
                <a:gridCol w="2059460"/>
                <a:gridCol w="2939330"/>
              </a:tblGrid>
              <a:tr h="298190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en-US" sz="1200" dirty="0" smtClean="0">
                          <a:effectLst/>
                        </a:rPr>
                        <a:t>29.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PRZ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O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N(1)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Причина выбора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</a:rPr>
                        <a:t>«2» − выбор по заявлению ЗЛ</a:t>
                      </a:r>
                      <a:endParaRPr lang="ru-RU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>
                    <a:solidFill>
                      <a:srgbClr val="EAEFF7"/>
                    </a:solidFill>
                  </a:tcPr>
                </a:tc>
              </a:tr>
              <a:tr h="1445077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en-US" sz="1200" dirty="0" smtClean="0">
                          <a:effectLst/>
                        </a:rPr>
                        <a:t>30.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UCHZ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O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T(6)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Параметр участка закрепления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Заполняется в зависимости от врача, обслуживающего участок в соответствии с V004_D (участковый терапевт – «3071», врач общей практики участковый – «3036», врач педиатр участковый – «3043»)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</a:tr>
              <a:tr h="27525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en-US" sz="1200" dirty="0" smtClean="0">
                          <a:effectLst/>
                        </a:rPr>
                        <a:t>31.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LPU_POD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O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N(10)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Подразделение МО (код)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Заполняется в соответствии с F003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</a:tr>
              <a:tr h="275252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en-US" sz="1200" dirty="0" smtClean="0">
                          <a:solidFill>
                            <a:srgbClr val="FF0000"/>
                          </a:solidFill>
                          <a:effectLst/>
                        </a:rPr>
                        <a:t>32.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UCH</a:t>
                      </a: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_</a:t>
                      </a: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CODE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O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FF0000"/>
                          </a:solidFill>
                          <a:effectLst/>
                        </a:rPr>
                        <a:t>N(8)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FF0000"/>
                          </a:solidFill>
                          <a:effectLst/>
                        </a:rPr>
                        <a:t>Код участка</a:t>
                      </a:r>
                      <a:endParaRPr lang="ru-RU" sz="12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</a:rPr>
                        <a:t>Заполняется в соответствии с SK022</a:t>
                      </a:r>
                      <a:endParaRPr lang="ru-RU" sz="1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</a:tr>
              <a:tr h="2064396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en-US" sz="1200" dirty="0" smtClean="0">
                          <a:effectLst/>
                        </a:rPr>
                        <a:t>33.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CODE_MDR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O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T(14)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Код медицинского работника, к которому прикреплено застрахованное лицо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Заполняется в соответствии с Федеральным реестром медицинских работников. В случае отсутствия информации о медицинском работнике в Федеральном реестре медицинских работников в качестве кода медицинского работника указывается СНИЛС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581" marR="29581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886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5351" y="0"/>
            <a:ext cx="88309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000" dirty="0">
                <a:solidFill>
                  <a:schemeClr val="bg1"/>
                </a:solidFill>
              </a:rPr>
              <a:t>Изменения внесенные в Регламент медико-экономического контроля </a:t>
            </a:r>
            <a:endParaRPr lang="ru-RU" sz="2000" dirty="0" smtClean="0">
              <a:solidFill>
                <a:schemeClr val="bg1"/>
              </a:solidFill>
            </a:endParaRPr>
          </a:p>
          <a:p>
            <a:pPr algn="ctr" eaLnBrk="1" hangingPunct="1"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реестров </a:t>
            </a:r>
            <a:r>
              <a:rPr lang="ru-RU" sz="2000" dirty="0">
                <a:solidFill>
                  <a:schemeClr val="bg1"/>
                </a:solidFill>
              </a:rPr>
              <a:t>счетов на оплату медицинской помощи по обязательному медицинскому страхованию</a:t>
            </a:r>
            <a:r>
              <a:rPr lang="ru-RU" sz="2000" dirty="0" smtClean="0">
                <a:solidFill>
                  <a:schemeClr val="bg1"/>
                </a:solidFill>
              </a:rPr>
              <a:t>...»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55244" y="6564451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16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0" y="6370712"/>
            <a:ext cx="1384991" cy="475168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28650" y="30876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358465"/>
              </p:ext>
            </p:extLst>
          </p:nvPr>
        </p:nvGraphicFramePr>
        <p:xfrm>
          <a:off x="766749" y="1641373"/>
          <a:ext cx="7611773" cy="4351337"/>
        </p:xfrm>
        <a:graphic>
          <a:graphicData uri="http://schemas.openxmlformats.org/drawingml/2006/table">
            <a:tbl>
              <a:tblPr/>
              <a:tblGrid>
                <a:gridCol w="41702"/>
                <a:gridCol w="299382"/>
                <a:gridCol w="384919"/>
                <a:gridCol w="1689285"/>
                <a:gridCol w="1753057"/>
                <a:gridCol w="1946521"/>
                <a:gridCol w="384919"/>
                <a:gridCol w="944703"/>
                <a:gridCol w="167285"/>
              </a:tblGrid>
              <a:tr h="1350415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effectLst/>
                        </a:rPr>
                        <a:t>70. </a:t>
                      </a:r>
                    </a:p>
                  </a:txBody>
                  <a:tcPr marL="72000" marR="72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5.7.3 </a:t>
                      </a: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Проверка нескольких случаев обращений к одному и тому же врачу с пересечением/ наложением сроков </a:t>
                      </a: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Пациент + PROFIL + LPU_POD + DOLGNOST + класс МКБ совпадают; проверяется пересечение периода с DATE_IN по DATE_OUT двух или более случаев </a:t>
                      </a: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Проверяется по Пациенту пересечение DATE_IN + DATE_OUT двух или нескольких обращений по одному профилю в одном и том же подразделении в поликлинических условиях </a:t>
                      </a: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  <a:p>
                      <a:r>
                        <a:rPr lang="ru-RU" sz="1000" dirty="0">
                          <a:effectLst/>
                        </a:rPr>
                        <a:t/>
                      </a:r>
                      <a:br>
                        <a:rPr lang="ru-RU" sz="1000" dirty="0">
                          <a:effectLst/>
                        </a:rPr>
                      </a:br>
                      <a:endParaRPr lang="ru-RU" sz="1000" dirty="0">
                        <a:effectLst/>
                      </a:endParaRP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01.01.2017 </a:t>
                      </a: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  <a:p>
                      <a:r>
                        <a:rPr lang="ru-RU" sz="1000" dirty="0">
                          <a:effectLst/>
                        </a:rPr>
                        <a:t/>
                      </a:r>
                      <a:br>
                        <a:rPr lang="ru-RU" sz="1000" dirty="0">
                          <a:effectLst/>
                        </a:rPr>
                      </a:br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</a:tr>
              <a:tr h="1200369">
                <a:tc>
                  <a:txBody>
                    <a:bodyPr/>
                    <a:lstStyle/>
                    <a:p>
                      <a:endParaRPr lang="ru-RU" sz="1000">
                        <a:effectLst/>
                      </a:endParaRPr>
                    </a:p>
                    <a:p>
                      <a:r>
                        <a:rPr lang="ru-RU" sz="1000">
                          <a:effectLst/>
                        </a:rPr>
                        <a:t/>
                      </a:r>
                      <a:br>
                        <a:rPr lang="ru-RU" sz="1000">
                          <a:effectLst/>
                        </a:rPr>
                      </a:br>
                      <a:endParaRPr lang="ru-RU" sz="100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effectLst/>
                        </a:rPr>
                        <a:t>71. </a:t>
                      </a:r>
                    </a:p>
                  </a:txBody>
                  <a:tcPr marL="72000" marR="72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5.1.6 </a:t>
                      </a: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Проверка даты оказания МП в реестре счетов на соответствие отчетному периоду/ периоду оплаты </a:t>
                      </a: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DATE_OUT случая позже последнего числа отчетного месяца/ периода оплаты </a:t>
                      </a: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  <a:p>
                      <a:r>
                        <a:rPr lang="ru-RU" sz="1000" dirty="0">
                          <a:effectLst/>
                        </a:rPr>
                        <a:t/>
                      </a:r>
                      <a:br>
                        <a:rPr lang="ru-RU" sz="1000" dirty="0">
                          <a:effectLst/>
                        </a:rPr>
                      </a:br>
                      <a:endParaRPr lang="ru-RU" sz="1000" dirty="0">
                        <a:effectLst/>
                      </a:endParaRP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</a:endParaRPr>
                    </a:p>
                    <a:p>
                      <a:r>
                        <a:rPr lang="ru-RU" sz="1000">
                          <a:effectLst/>
                        </a:rPr>
                        <a:t/>
                      </a:r>
                      <a:br>
                        <a:rPr lang="ru-RU" sz="1000">
                          <a:effectLst/>
                        </a:rPr>
                      </a:br>
                      <a:endParaRPr lang="ru-RU" sz="1000">
                        <a:effectLst/>
                      </a:endParaRP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01.01.2017 </a:t>
                      </a: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  <a:p>
                      <a:r>
                        <a:rPr lang="ru-RU" sz="1000" dirty="0">
                          <a:effectLst/>
                        </a:rPr>
                        <a:t/>
                      </a:r>
                      <a:br>
                        <a:rPr lang="ru-RU" sz="1000" dirty="0">
                          <a:effectLst/>
                        </a:rPr>
                      </a:br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800553"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  <a:p>
                      <a:r>
                        <a:rPr lang="ru-RU" sz="1000" dirty="0">
                          <a:effectLst/>
                        </a:rPr>
                        <a:t/>
                      </a:r>
                      <a:br>
                        <a:rPr lang="ru-RU" sz="1000" dirty="0">
                          <a:effectLst/>
                        </a:rPr>
                      </a:br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effectLst/>
                        </a:rPr>
                        <a:t>72. </a:t>
                      </a:r>
                    </a:p>
                  </a:txBody>
                  <a:tcPr marL="72000" marR="72000" marT="720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5.2.5 </a:t>
                      </a: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</a:rPr>
                        <a:t>Проверка на включение в реестры счетов случаев МП, предоставленной категориям граждан, не подлежащих страхованию </a:t>
                      </a: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Пациент + CODE_MO + DATE_IN равна или позднее даты представления файла формата WMP, но не более 6 месяцев от этой даты </a:t>
                      </a: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</a:rPr>
                        <a:t>Проверка на включение в реестры счетов МП, предоставленной военнослужащим и приравненным к ним в вопросах получения МП категориям, при условии направления этим же МО сведений о лицах, относящимся к указанным категориям, в файлах формата WMP </a:t>
                      </a: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  <a:p>
                      <a:r>
                        <a:rPr lang="ru-RU" sz="1000" dirty="0">
                          <a:effectLst/>
                        </a:rPr>
                        <a:t/>
                      </a:r>
                      <a:br>
                        <a:rPr lang="ru-RU" sz="1000" dirty="0">
                          <a:effectLst/>
                        </a:rPr>
                      </a:br>
                      <a:endParaRPr lang="ru-RU" sz="1000" dirty="0">
                        <a:effectLst/>
                      </a:endParaRP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</a:rPr>
                        <a:t>01.01.2017 </a:t>
                      </a:r>
                    </a:p>
                  </a:txBody>
                  <a:tcPr marL="72000" marR="72000" marT="7200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625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33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9284" y="129472"/>
            <a:ext cx="828380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ru-RU" sz="2300" dirty="0" smtClean="0">
                <a:solidFill>
                  <a:schemeClr val="bg1"/>
                </a:solidFill>
              </a:rPr>
              <a:t>Информирование </a:t>
            </a:r>
            <a:r>
              <a:rPr lang="ru-RU" sz="2300" dirty="0">
                <a:solidFill>
                  <a:schemeClr val="bg1"/>
                </a:solidFill>
              </a:rPr>
              <a:t>участников ОМС о перечне проверок МЭК </a:t>
            </a:r>
            <a:r>
              <a:rPr lang="ru-RU" sz="2300" dirty="0" smtClean="0">
                <a:solidFill>
                  <a:schemeClr val="bg1"/>
                </a:solidFill>
              </a:rPr>
              <a:t>используемых </a:t>
            </a:r>
            <a:r>
              <a:rPr lang="ru-RU" sz="2300" dirty="0">
                <a:solidFill>
                  <a:schemeClr val="bg1"/>
                </a:solidFill>
              </a:rPr>
              <a:t>в ОМС Ставропольского края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17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6702" y="1155775"/>
            <a:ext cx="6295482" cy="53622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9312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Прямоугольник 5"/>
          <p:cNvSpPr>
            <a:spLocks noChangeArrowheads="1"/>
          </p:cNvSpPr>
          <p:nvPr/>
        </p:nvSpPr>
        <p:spPr bwMode="auto">
          <a:xfrm>
            <a:off x="5165970" y="4478314"/>
            <a:ext cx="364099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dirty="0" smtClean="0">
                <a:latin typeface="+mn-lt"/>
              </a:rPr>
              <a:t>2017.01.20,</a:t>
            </a:r>
            <a:r>
              <a:rPr lang="en-US" altLang="ru-RU" dirty="0" smtClean="0">
                <a:latin typeface="+mn-lt"/>
              </a:rPr>
              <a:t> </a:t>
            </a:r>
            <a:r>
              <a:rPr lang="ru-RU" altLang="ru-RU" dirty="0" smtClean="0">
                <a:latin typeface="+mn-lt"/>
              </a:rPr>
              <a:t>Гавриленко К.В., </a:t>
            </a:r>
          </a:p>
          <a:p>
            <a:pPr algn="r" eaLnBrk="1" hangingPunct="1">
              <a:defRPr/>
            </a:pPr>
            <a:r>
              <a:rPr lang="ru-RU" altLang="ru-RU" dirty="0" smtClean="0">
                <a:latin typeface="+mn-lt"/>
              </a:rPr>
              <a:t>начальник отдела управления ИАТ ТФОМС СК,</a:t>
            </a:r>
          </a:p>
          <a:p>
            <a:pPr algn="r" eaLnBrk="1" hangingPunct="1">
              <a:defRPr/>
            </a:pPr>
            <a:r>
              <a:rPr lang="en-US" altLang="ru-RU" dirty="0" smtClean="0">
                <a:latin typeface="+mn-lt"/>
              </a:rPr>
              <a:t>Gavrilenko@tfomssk.ru</a:t>
            </a:r>
            <a:endParaRPr lang="ru-RU" altLang="ru-RU" dirty="0" smtClean="0">
              <a:latin typeface="+mn-lt"/>
            </a:endParaRPr>
          </a:p>
          <a:p>
            <a:pPr eaLnBrk="1" hangingPunct="1">
              <a:defRPr/>
            </a:pPr>
            <a:endParaRPr lang="ru-RU" alt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4946917"/>
            <a:ext cx="5434642" cy="191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29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20540</TotalTime>
  <Words>2438</Words>
  <Application>Microsoft Office PowerPoint</Application>
  <PresentationFormat>Экран (4:3)</PresentationFormat>
  <Paragraphs>650</Paragraphs>
  <Slides>19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Ньорба Максим Юрьевич</dc:creator>
  <cp:lastModifiedBy>Гавриленко Константин Валентинович</cp:lastModifiedBy>
  <cp:revision>787</cp:revision>
  <cp:lastPrinted>2016-06-09T05:59:37Z</cp:lastPrinted>
  <dcterms:created xsi:type="dcterms:W3CDTF">2015-03-16T08:19:36Z</dcterms:created>
  <dcterms:modified xsi:type="dcterms:W3CDTF">2017-01-20T07:33:33Z</dcterms:modified>
</cp:coreProperties>
</file>