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60" r:id="rId2"/>
    <p:sldId id="332" r:id="rId3"/>
    <p:sldId id="418" r:id="rId4"/>
    <p:sldId id="404" r:id="rId5"/>
    <p:sldId id="414" r:id="rId6"/>
    <p:sldId id="417" r:id="rId7"/>
    <p:sldId id="416" r:id="rId8"/>
    <p:sldId id="415" r:id="rId9"/>
    <p:sldId id="419" r:id="rId10"/>
    <p:sldId id="405" r:id="rId11"/>
    <p:sldId id="420" r:id="rId12"/>
    <p:sldId id="406" r:id="rId13"/>
    <p:sldId id="408" r:id="rId14"/>
    <p:sldId id="421" r:id="rId15"/>
    <p:sldId id="331" r:id="rId16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F3F"/>
    <a:srgbClr val="009999"/>
    <a:srgbClr val="FF5050"/>
    <a:srgbClr val="00CC99"/>
    <a:srgbClr val="FFFF25"/>
    <a:srgbClr val="FFCC66"/>
    <a:srgbClr val="FA0000"/>
    <a:srgbClr val="FF3300"/>
    <a:srgbClr val="FF86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833" autoAdjust="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0A427-BF72-4200-AF9A-C0066044D893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2688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94761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58123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62007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59577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79970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99877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16433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91351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04635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83824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03297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97703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45688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68C9DD-5626-4E8F-A577-45A331CAF2A3}" type="slidenum">
              <a:rPr lang="ru-RU" altLang="ru-RU" smtClean="0"/>
              <a:pPr>
                <a:spcBef>
                  <a:spcPct val="0"/>
                </a:spcBef>
              </a:pPr>
              <a:t>15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0857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97216"/>
            <a:ext cx="9147175" cy="1754188"/>
          </a:xfrm>
          <a:prstGeom prst="rect">
            <a:avLst/>
          </a:prstGeom>
          <a:noFill/>
          <a:effectLst/>
        </p:spPr>
        <p:txBody>
          <a:bodyPr tIns="108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Информационное сопровождение застрахованных лиц  и деятельность страхового представителя второго уровня </a:t>
            </a:r>
            <a:endParaRPr lang="en-US" alt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4960038" y="4924565"/>
            <a:ext cx="4183962" cy="86177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b="1" dirty="0" smtClean="0">
                <a:latin typeface="+mn-lt"/>
              </a:rPr>
              <a:t>Гавриленко Константин Валентинович</a:t>
            </a:r>
            <a:endParaRPr lang="ru-RU" altLang="ru-RU" b="1" dirty="0">
              <a:latin typeface="+mn-lt"/>
            </a:endParaRPr>
          </a:p>
          <a:p>
            <a:pPr eaLnBrk="1" hangingPunct="1">
              <a:defRPr/>
            </a:pPr>
            <a:r>
              <a:rPr lang="ru-RU" altLang="ru-RU" sz="1600" b="1" dirty="0" smtClean="0">
                <a:latin typeface="+mn-lt"/>
              </a:rPr>
              <a:t>начальник управления информационно аналитических технологий ТФОМС СК</a:t>
            </a:r>
            <a:endParaRPr lang="ru-RU" altLang="ru-RU" sz="1600" b="1" dirty="0">
              <a:latin typeface="+mn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" b="11933"/>
          <a:stretch/>
        </p:blipFill>
        <p:spPr>
          <a:xfrm>
            <a:off x="-1" y="1"/>
            <a:ext cx="9143187" cy="2459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55"/>
          <a:stretch/>
        </p:blipFill>
        <p:spPr>
          <a:xfrm>
            <a:off x="-4642" y="6066796"/>
            <a:ext cx="9148642" cy="790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25401"/>
            <a:ext cx="9112039" cy="101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 smtClean="0">
                <a:solidFill>
                  <a:schemeClr val="bg1"/>
                </a:solidFill>
              </a:rPr>
              <a:t>Информационное взаимодействие при  сопровождении застрахованных лиц на всех  этапах оказания им </a:t>
            </a:r>
          </a:p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 smtClean="0">
                <a:solidFill>
                  <a:schemeClr val="bg1"/>
                </a:solidFill>
              </a:rPr>
              <a:t>медицинской помощи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pSp>
        <p:nvGrpSpPr>
          <p:cNvPr id="26" name="Группа 1"/>
          <p:cNvGrpSpPr>
            <a:grpSpLocks/>
          </p:cNvGrpSpPr>
          <p:nvPr/>
        </p:nvGrpSpPr>
        <p:grpSpPr bwMode="auto">
          <a:xfrm>
            <a:off x="4133850" y="1392238"/>
            <a:ext cx="4881563" cy="5034345"/>
            <a:chOff x="3853781" y="1295179"/>
            <a:chExt cx="5070412" cy="4542913"/>
          </a:xfrm>
        </p:grpSpPr>
        <p:pic>
          <p:nvPicPr>
            <p:cNvPr id="27" name="Рисунок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5" t="2403" r="3516" b="3355"/>
            <a:stretch>
              <a:fillRect/>
            </a:stretch>
          </p:blipFill>
          <p:spPr bwMode="auto">
            <a:xfrm>
              <a:off x="3853781" y="1295179"/>
              <a:ext cx="5070412" cy="454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3967557" y="1481212"/>
              <a:ext cx="4849456" cy="37216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en-US" sz="1100" dirty="0"/>
            </a:p>
            <a:p>
              <a:pPr algn="ctr">
                <a:defRPr/>
              </a:pPr>
              <a:endParaRPr lang="en-US" sz="1100" dirty="0"/>
            </a:p>
            <a:p>
              <a:pPr algn="ctr">
                <a:defRPr/>
              </a:pPr>
              <a:endParaRPr lang="ru-RU" sz="1100" dirty="0"/>
            </a:p>
            <a:p>
              <a:pPr algn="ctr">
                <a:defRPr/>
              </a:pPr>
              <a:endParaRPr lang="ru-RU" sz="800" dirty="0"/>
            </a:p>
            <a:p>
              <a:pPr algn="ctr">
                <a:defRPr/>
              </a:pPr>
              <a:r>
                <a:rPr lang="ru-RU" sz="1400" b="1" dirty="0" smtClean="0">
                  <a:latin typeface="+mn-lt"/>
                  <a:cs typeface="+mn-cs"/>
                </a:rPr>
                <a:t>ФЕДЕРАЛЬНЫЙ ФОНД</a:t>
              </a:r>
            </a:p>
            <a:p>
              <a:pPr algn="ctr">
                <a:defRPr/>
              </a:pPr>
              <a:r>
                <a:rPr lang="ru-RU" sz="1400" b="1" dirty="0" smtClean="0">
                  <a:latin typeface="+mn-lt"/>
                  <a:cs typeface="+mn-cs"/>
                </a:rPr>
                <a:t>ОБЯЗАТЕЛЬНОГО МЕДИЦИНСКОГО СТРАХОВАНИЯ</a:t>
              </a:r>
              <a:endParaRPr lang="ru-RU" sz="1400" b="1" dirty="0">
                <a:latin typeface="+mn-lt"/>
                <a:cs typeface="+mn-cs"/>
              </a:endParaRPr>
            </a:p>
            <a:p>
              <a:pPr algn="ctr">
                <a:defRPr/>
              </a:pPr>
              <a:r>
                <a:rPr lang="ru-RU" sz="1100" dirty="0" smtClean="0">
                  <a:latin typeface="+mn-lt"/>
                  <a:cs typeface="+mn-cs"/>
                </a:rPr>
                <a:t> </a:t>
              </a:r>
              <a:endParaRPr lang="ru-RU" sz="1100" dirty="0">
                <a:latin typeface="+mn-lt"/>
                <a:cs typeface="+mn-cs"/>
              </a:endParaRPr>
            </a:p>
            <a:p>
              <a:pPr algn="ctr">
                <a:defRPr/>
              </a:pPr>
              <a:endParaRPr lang="ru-RU" sz="1400" b="1" dirty="0">
                <a:latin typeface="+mn-lt"/>
                <a:cs typeface="+mn-cs"/>
              </a:endParaRPr>
            </a:p>
            <a:p>
              <a:pPr algn="ctr">
                <a:defRPr/>
              </a:pPr>
              <a:r>
                <a:rPr lang="ru-RU" sz="1400" b="1" dirty="0">
                  <a:latin typeface="+mn-lt"/>
                  <a:cs typeface="+mn-cs"/>
                </a:rPr>
                <a:t>ПРИКАЗ</a:t>
              </a:r>
            </a:p>
            <a:p>
              <a:pPr algn="ctr">
                <a:defRPr/>
              </a:pPr>
              <a:r>
                <a:rPr lang="ru-RU" sz="1100" b="1" dirty="0" smtClean="0">
                  <a:latin typeface="+mn-lt"/>
                  <a:cs typeface="+mn-cs"/>
                </a:rPr>
                <a:t>11 мая  2016 года                                                                                                 </a:t>
              </a:r>
              <a:r>
                <a:rPr lang="ru-RU" sz="1100" b="1" dirty="0">
                  <a:latin typeface="+mn-lt"/>
                  <a:cs typeface="+mn-cs"/>
                </a:rPr>
                <a:t>№ </a:t>
              </a:r>
              <a:r>
                <a:rPr lang="ru-RU" sz="1100" b="1" dirty="0" smtClean="0">
                  <a:latin typeface="+mn-lt"/>
                  <a:cs typeface="+mn-cs"/>
                </a:rPr>
                <a:t>88</a:t>
              </a:r>
              <a:endParaRPr lang="ru-RU" sz="1100" b="1" dirty="0">
                <a:latin typeface="+mn-lt"/>
                <a:cs typeface="+mn-cs"/>
              </a:endParaRPr>
            </a:p>
            <a:p>
              <a:pPr algn="ctr">
                <a:defRPr/>
              </a:pPr>
              <a:endParaRPr lang="ru-RU" sz="1100" dirty="0">
                <a:latin typeface="+mn-lt"/>
                <a:cs typeface="+mn-cs"/>
              </a:endParaRPr>
            </a:p>
            <a:p>
              <a:pPr algn="ctr">
                <a:defRPr/>
              </a:pPr>
              <a:r>
                <a:rPr lang="ru-RU" sz="1100" b="1" dirty="0" smtClean="0">
                  <a:latin typeface="+mn-lt"/>
                  <a:cs typeface="+mn-cs"/>
                </a:rPr>
                <a:t>Об утверждении Регламента взаимодействия участников обязательного медицинского страхования при информационном сопровождении застрахованных лиц на всех этапах оказания им медицинской помощи</a:t>
              </a:r>
              <a:endParaRPr lang="ru-RU" sz="1100" b="1" dirty="0">
                <a:latin typeface="+mn-lt"/>
                <a:cs typeface="+mn-cs"/>
              </a:endParaRPr>
            </a:p>
            <a:p>
              <a:pPr algn="ctr">
                <a:defRPr/>
              </a:pPr>
              <a:endParaRPr lang="ru-RU" sz="1100" dirty="0" smtClean="0">
                <a:latin typeface="+mn-lt"/>
                <a:cs typeface="+mn-cs"/>
              </a:endParaRPr>
            </a:p>
            <a:p>
              <a:pPr algn="just">
                <a:defRPr/>
              </a:pPr>
              <a:r>
                <a:rPr lang="ru-RU" sz="1100" dirty="0" smtClean="0">
                  <a:latin typeface="+mn-lt"/>
                  <a:cs typeface="+mn-cs"/>
                </a:rPr>
                <a:t>…</a:t>
              </a:r>
              <a:endParaRPr lang="ru-RU" sz="1100" dirty="0">
                <a:latin typeface="+mn-lt"/>
                <a:cs typeface="+mn-cs"/>
              </a:endParaRPr>
            </a:p>
            <a:p>
              <a:pPr algn="just">
                <a:defRPr/>
              </a:pPr>
              <a:r>
                <a:rPr lang="ru-RU" sz="1100" dirty="0" smtClean="0">
                  <a:latin typeface="+mn-lt"/>
                  <a:cs typeface="+mn-cs"/>
                </a:rPr>
                <a:t>1.   Утвердить регламент взаимодействия участников обязательного медицинского страхования  при информационном  сопровождении застрахованных лиц на всех этапах оказания им медицинской помощи.</a:t>
              </a:r>
              <a:endParaRPr lang="ru-RU" sz="1100" dirty="0">
                <a:latin typeface="+mn-lt"/>
                <a:cs typeface="+mn-cs"/>
              </a:endParaRPr>
            </a:p>
            <a:p>
              <a:pPr algn="just">
                <a:defRPr/>
              </a:pPr>
              <a:r>
                <a:rPr lang="ru-RU" sz="1100" dirty="0">
                  <a:latin typeface="+mn-lt"/>
                  <a:cs typeface="+mn-cs"/>
                </a:rPr>
                <a:t>…</a:t>
              </a:r>
            </a:p>
            <a:p>
              <a:pPr algn="just">
                <a:defRPr/>
              </a:pPr>
              <a:endParaRPr lang="ru-RU" sz="1100" dirty="0">
                <a:latin typeface="+mn-lt"/>
                <a:cs typeface="+mn-cs"/>
              </a:endParaRPr>
            </a:p>
            <a:p>
              <a:pPr algn="just">
                <a:defRPr/>
              </a:pPr>
              <a:r>
                <a:rPr lang="ru-RU" sz="1100" dirty="0" smtClean="0">
                  <a:latin typeface="+mn-lt"/>
                  <a:cs typeface="+mn-cs"/>
                </a:rPr>
                <a:t>Председатель                                                                                      Н.Н. Стадченко</a:t>
              </a:r>
              <a:endParaRPr lang="ru-RU" sz="1100" dirty="0">
                <a:latin typeface="+mn-lt"/>
                <a:cs typeface="+mn-cs"/>
              </a:endParaRPr>
            </a:p>
            <a:p>
              <a:pPr algn="just">
                <a:defRPr/>
              </a:pPr>
              <a:endParaRPr lang="ru-RU" sz="1100" dirty="0">
                <a:latin typeface="+mn-lt"/>
                <a:cs typeface="+mn-cs"/>
              </a:endParaRPr>
            </a:p>
          </p:txBody>
        </p:sp>
      </p:grpSp>
      <p:pic>
        <p:nvPicPr>
          <p:cNvPr id="30" name="Picture 13" descr="http://abali.ru/wp-content/uploads/2015/03/gerb_minzdrav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581"/>
          <a:stretch>
            <a:fillRect/>
          </a:stretch>
        </p:blipFill>
        <p:spPr bwMode="auto">
          <a:xfrm>
            <a:off x="6189663" y="1600200"/>
            <a:ext cx="6477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old.sakha.gov.ru/sites/default/files/14/images/Stadchenko2(1)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49" y="1539126"/>
            <a:ext cx="2520754" cy="3358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14" y="1425990"/>
            <a:ext cx="3722281" cy="2479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3883" y="27868"/>
            <a:ext cx="8283802" cy="103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Информационное взаимодействие при  сопровождении застрахованных лиц на всех  этапах оказания им медицинской помощи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2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2" name="AutoShape 2" descr="https://tfomssk.ru/upload/iblock/696/new03102016_3.jpg"/>
          <p:cNvSpPr>
            <a:spLocks noChangeAspect="1" noChangeArrowheads="1"/>
          </p:cNvSpPr>
          <p:nvPr/>
        </p:nvSpPr>
        <p:spPr bwMode="auto">
          <a:xfrm>
            <a:off x="155575" y="-36512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tfomssk.ru/upload/iblock/696/new03102016_3.jpg"/>
          <p:cNvSpPr>
            <a:spLocks noChangeAspect="1" noChangeArrowheads="1"/>
          </p:cNvSpPr>
          <p:nvPr/>
        </p:nvSpPr>
        <p:spPr bwMode="auto">
          <a:xfrm>
            <a:off x="307975" y="-21272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2943" y="1790642"/>
            <a:ext cx="4640950" cy="4536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713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" t="2403" r="3516" b="3355"/>
          <a:stretch>
            <a:fillRect/>
          </a:stretch>
        </p:blipFill>
        <p:spPr bwMode="auto">
          <a:xfrm>
            <a:off x="254000" y="1392238"/>
            <a:ext cx="8761413" cy="5034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842" y="146407"/>
            <a:ext cx="9094198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5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Порядок взаимодействия участников при организации прохождения застрахованными лицами профилактических </a:t>
            </a:r>
            <a:r>
              <a:rPr lang="ru-RU" sz="2300" dirty="0" smtClean="0">
                <a:solidFill>
                  <a:schemeClr val="bg1"/>
                </a:solidFill>
              </a:rPr>
              <a:t>мероприятий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3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0248" y="1703138"/>
            <a:ext cx="76687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1. Медицинские организации средствами информационного ресурса предоставляют в территориальный фонд обязательного медицинского страхования в срок не позднее </a:t>
            </a:r>
            <a:r>
              <a:rPr lang="ru-RU" sz="2000" b="1" dirty="0">
                <a:solidFill>
                  <a:srgbClr val="FF0000"/>
                </a:solidFill>
              </a:rPr>
              <a:t>31 января текущего года </a:t>
            </a:r>
            <a:r>
              <a:rPr lang="ru-RU" dirty="0"/>
              <a:t>сведения о лицах, из числа выбравших данную медицинскую организацию для оказания первичной медико-санитарной помощи, включенных в списки для проведения 1 этапа профилактических мероприятий в соответствии с планом проведения профилактических мероприятий в медицинской организации на текущий календарный год. Формат данных, содержащих сведения о лицах, включенных в списки для проведения 1 этапа профилактических мероприятий, устанавливается </a:t>
            </a:r>
            <a:r>
              <a:rPr lang="ru-RU" b="1" dirty="0"/>
              <a:t>приказом Федерального фонда обязательного медицинского страхования от 07.04.2011 № 79 "Об утверждении Общих принципов построения и функционирования информационных систем и порядка информационного взаимодействия в сфере обязательного медицинского страхования"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942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" t="2403" r="3516" b="3355"/>
          <a:stretch>
            <a:fillRect/>
          </a:stretch>
        </p:blipFill>
        <p:spPr bwMode="auto">
          <a:xfrm>
            <a:off x="364065" y="1964266"/>
            <a:ext cx="8492067" cy="332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0735" y="42630"/>
            <a:ext cx="8283802" cy="101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Порядок взаимодействия участников при организации прохождения застрахованными лицами профилактических </a:t>
            </a:r>
            <a:r>
              <a:rPr lang="ru-RU" sz="2300" dirty="0" smtClean="0">
                <a:solidFill>
                  <a:schemeClr val="bg1"/>
                </a:solidFill>
              </a:rPr>
              <a:t>мероприятий 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4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96801" y="2503419"/>
            <a:ext cx="76687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dirty="0"/>
              <a:t>6. Медицинская организация средствами информационного ресурса </a:t>
            </a:r>
            <a:r>
              <a:rPr lang="ru-RU" sz="2000" b="1" dirty="0">
                <a:solidFill>
                  <a:srgbClr val="FF0000"/>
                </a:solidFill>
              </a:rPr>
              <a:t>ежеквартально не позднее 1 числа месяца отчетного квартала </a:t>
            </a:r>
            <a:r>
              <a:rPr lang="ru-RU" dirty="0"/>
              <a:t>осуществляет актуализацию сведений о лицах, включенных в списки для проведения 1 этапа профилактических мероприятий, и предоставляет данные в страховую медицинскую организацию.</a:t>
            </a:r>
          </a:p>
        </p:txBody>
      </p:sp>
    </p:spTree>
    <p:extLst>
      <p:ext uri="{BB962C8B-B14F-4D97-AF65-F5344CB8AC3E}">
        <p14:creationId xmlns:p14="http://schemas.microsoft.com/office/powerpoint/2010/main" val="157248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284" y="112538"/>
            <a:ext cx="8283802" cy="708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файлов со сведениями о застрахованных лицах  включенных в списки для профилактических мероприятий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5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0297" y="1531923"/>
            <a:ext cx="46774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u="sng" dirty="0" smtClean="0"/>
              <a:t>Письма ТФОМС СК  </a:t>
            </a:r>
          </a:p>
          <a:p>
            <a:pPr algn="just">
              <a:lnSpc>
                <a:spcPct val="150000"/>
              </a:lnSpc>
            </a:pPr>
            <a:r>
              <a:rPr lang="ru-RU" sz="2000" dirty="0"/>
              <a:t>о</a:t>
            </a:r>
            <a:r>
              <a:rPr lang="ru-RU" sz="2000" dirty="0" smtClean="0"/>
              <a:t>т  18.07.2016  №12/07-385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от  23.12.2016  №12/07-669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" t="3104" r="1484"/>
          <a:stretch/>
        </p:blipFill>
        <p:spPr>
          <a:xfrm>
            <a:off x="4273045" y="1391642"/>
            <a:ext cx="3611880" cy="5249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18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842" y="8467"/>
            <a:ext cx="9094198" cy="101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Правила формирования имен файлов со сведениями о застрахованных лицах  включенных в списки для проведения </a:t>
            </a:r>
            <a:endParaRPr lang="ru-RU" sz="23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 smtClean="0">
                <a:solidFill>
                  <a:schemeClr val="bg1"/>
                </a:solidFill>
              </a:rPr>
              <a:t>1-го </a:t>
            </a:r>
            <a:r>
              <a:rPr lang="ru-RU" sz="2300" dirty="0">
                <a:solidFill>
                  <a:schemeClr val="bg1"/>
                </a:solidFill>
              </a:rPr>
              <a:t>этапа  профилактических </a:t>
            </a:r>
            <a:r>
              <a:rPr lang="ru-RU" sz="2300" dirty="0" smtClean="0">
                <a:solidFill>
                  <a:schemeClr val="bg1"/>
                </a:solidFill>
              </a:rPr>
              <a:t>мероприятий 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6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0958" y="1388583"/>
            <a:ext cx="7741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Каждый файл, сформированный МО, имеет уникальное имя. Имя файла содержит только латинские символы и формируется по следующему принципу</a:t>
            </a:r>
            <a:r>
              <a:rPr lang="ru-RU" sz="2400" dirty="0" smtClean="0"/>
              <a:t>:</a:t>
            </a:r>
          </a:p>
          <a:p>
            <a:endParaRPr lang="ru-RU" sz="1400" dirty="0"/>
          </a:p>
          <a:p>
            <a:r>
              <a:rPr lang="ru-RU" dirty="0"/>
              <a:t>1) </a:t>
            </a:r>
            <a:r>
              <a:rPr lang="ru-RU" b="1" u="sng" dirty="0"/>
              <a:t>Файл от МО в ТФОМС СК: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GT</a:t>
            </a:r>
            <a:r>
              <a:rPr lang="en-US" sz="2400" b="1" dirty="0">
                <a:solidFill>
                  <a:srgbClr val="FF0000"/>
                </a:solidFill>
              </a:rPr>
              <a:t>Ni</a:t>
            </a:r>
            <a:r>
              <a:rPr lang="ru-RU" sz="2400" b="1" dirty="0">
                <a:solidFill>
                  <a:srgbClr val="FF0000"/>
                </a:solidFill>
              </a:rPr>
              <a:t>_</a:t>
            </a:r>
            <a:r>
              <a:rPr lang="en-US" sz="2400" b="1" dirty="0">
                <a:solidFill>
                  <a:srgbClr val="FF0000"/>
                </a:solidFill>
              </a:rPr>
              <a:t>YYNN</a:t>
            </a:r>
            <a:r>
              <a:rPr lang="ru-RU" sz="2400" b="1" dirty="0">
                <a:solidFill>
                  <a:srgbClr val="FF0000"/>
                </a:solidFill>
              </a:rPr>
              <a:t>.</a:t>
            </a:r>
            <a:r>
              <a:rPr lang="en-US" sz="2400" b="1" dirty="0">
                <a:solidFill>
                  <a:srgbClr val="FF0000"/>
                </a:solidFill>
              </a:rPr>
              <a:t>XML</a:t>
            </a:r>
            <a:r>
              <a:rPr lang="ru-RU" dirty="0"/>
              <a:t>, где</a:t>
            </a:r>
          </a:p>
          <a:p>
            <a:r>
              <a:rPr lang="en-US" b="1" dirty="0"/>
              <a:t>GT</a:t>
            </a:r>
            <a:r>
              <a:rPr lang="ru-RU" dirty="0"/>
              <a:t> – константа, обозначающая тип передаваемого файла;</a:t>
            </a:r>
          </a:p>
          <a:p>
            <a:r>
              <a:rPr lang="en-US" b="1" dirty="0"/>
              <a:t>Ni</a:t>
            </a:r>
            <a:r>
              <a:rPr lang="ru-RU" dirty="0"/>
              <a:t> – номер источника (реестровый номер МО в соответствии с классификатором </a:t>
            </a:r>
            <a:r>
              <a:rPr lang="en-US" dirty="0"/>
              <a:t>F</a:t>
            </a:r>
            <a:r>
              <a:rPr lang="ru-RU" dirty="0"/>
              <a:t>003);</a:t>
            </a:r>
          </a:p>
          <a:p>
            <a:r>
              <a:rPr lang="ru-RU" b="1" dirty="0"/>
              <a:t>YY</a:t>
            </a:r>
            <a:r>
              <a:rPr lang="ru-RU" dirty="0"/>
              <a:t> – две последние цифры порядкового номера года отчетного периода;</a:t>
            </a:r>
          </a:p>
          <a:p>
            <a:r>
              <a:rPr lang="en-US" b="1" dirty="0"/>
              <a:t>NN</a:t>
            </a:r>
            <a:r>
              <a:rPr lang="ru-RU" dirty="0"/>
              <a:t> – порядковый номер пакета, который присваивается в порядке возрастания, начиная со значения «01», увеличиваясь на единицу для каждого следующего пакета в данном отчетном периоде (первый файл, отправленный в ТФОМС СК от МО в начале каждого отчетного периода начинается с 01, максимальное значение 99).</a:t>
            </a: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8674" y="1351853"/>
            <a:ext cx="7984279" cy="4684879"/>
          </a:xfrm>
          <a:prstGeom prst="roundRect">
            <a:avLst>
              <a:gd name="adj" fmla="val 870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ot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67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2471"/>
            <a:ext cx="9144000" cy="101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Правила формирования имен файлов со сведениями о застрахованных лицах  включенных в списки для проведения 1-го этапа  профилактических </a:t>
            </a:r>
            <a:r>
              <a:rPr lang="ru-RU" sz="2300" dirty="0" smtClean="0">
                <a:solidFill>
                  <a:schemeClr val="bg1"/>
                </a:solidFill>
              </a:rPr>
              <a:t>мероприятий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7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0225" y="1984735"/>
            <a:ext cx="7741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2) </a:t>
            </a:r>
            <a:r>
              <a:rPr lang="ru-RU" b="1" u="sng" dirty="0"/>
              <a:t>Файл от ТФОМС СК в МО, СМО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GT</a:t>
            </a:r>
            <a:r>
              <a:rPr lang="en-US" sz="2400" b="1" dirty="0">
                <a:solidFill>
                  <a:srgbClr val="FF0000"/>
                </a:solidFill>
              </a:rPr>
              <a:t>Ni</a:t>
            </a:r>
            <a:r>
              <a:rPr lang="ru-RU" sz="2400" b="1" dirty="0">
                <a:solidFill>
                  <a:srgbClr val="FF0000"/>
                </a:solidFill>
              </a:rPr>
              <a:t>_</a:t>
            </a:r>
            <a:r>
              <a:rPr lang="en-US" sz="2400" b="1" dirty="0">
                <a:solidFill>
                  <a:srgbClr val="FF0000"/>
                </a:solidFill>
              </a:rPr>
              <a:t>YYMMNN</a:t>
            </a:r>
            <a:r>
              <a:rPr lang="ru-RU" sz="2400" b="1" dirty="0">
                <a:solidFill>
                  <a:srgbClr val="FF0000"/>
                </a:solidFill>
              </a:rPr>
              <a:t>_</a:t>
            </a:r>
            <a:r>
              <a:rPr lang="en-US" sz="2400" b="1" dirty="0">
                <a:solidFill>
                  <a:srgbClr val="FF0000"/>
                </a:solidFill>
              </a:rPr>
              <a:t>Si</a:t>
            </a:r>
            <a:r>
              <a:rPr lang="ru-RU" sz="2400" b="1" dirty="0">
                <a:solidFill>
                  <a:srgbClr val="FF0000"/>
                </a:solidFill>
              </a:rPr>
              <a:t>.</a:t>
            </a:r>
            <a:r>
              <a:rPr lang="en-US" sz="2400" b="1" dirty="0">
                <a:solidFill>
                  <a:srgbClr val="FF0000"/>
                </a:solidFill>
              </a:rPr>
              <a:t>XML</a:t>
            </a:r>
            <a:r>
              <a:rPr lang="ru-RU" dirty="0"/>
              <a:t>, где</a:t>
            </a:r>
          </a:p>
          <a:p>
            <a:r>
              <a:rPr lang="en-US" b="1" dirty="0"/>
              <a:t>GT</a:t>
            </a:r>
            <a:r>
              <a:rPr lang="ru-RU" dirty="0"/>
              <a:t> – константа, обозначающая тип передаваемого файла;</a:t>
            </a:r>
          </a:p>
          <a:p>
            <a:r>
              <a:rPr lang="en-US" b="1" dirty="0"/>
              <a:t>Ni</a:t>
            </a:r>
            <a:r>
              <a:rPr lang="ru-RU" dirty="0"/>
              <a:t> – номер источника (реестровый номер МО в соответствии с классификатором </a:t>
            </a:r>
            <a:r>
              <a:rPr lang="en-US" dirty="0"/>
              <a:t>F</a:t>
            </a:r>
            <a:r>
              <a:rPr lang="ru-RU" dirty="0"/>
              <a:t>003);</a:t>
            </a:r>
          </a:p>
          <a:p>
            <a:r>
              <a:rPr lang="ru-RU" b="1" dirty="0"/>
              <a:t>YY</a:t>
            </a:r>
            <a:r>
              <a:rPr lang="ru-RU" dirty="0"/>
              <a:t> – две последние цифры порядкового номера года отчетного периода;</a:t>
            </a:r>
          </a:p>
          <a:p>
            <a:r>
              <a:rPr lang="en-US" b="1" dirty="0"/>
              <a:t>NN</a:t>
            </a:r>
            <a:r>
              <a:rPr lang="ru-RU" dirty="0"/>
              <a:t> – порядковый номер пакета, который присваивается в порядке возрастания, начиная со значения «01», увеличиваясь на единицу для каждого следующего пакета в данном отчетном периоде (первый файл, отправленный в МО от ТФОМС СК в начале каждого отчетного периода начинается с 01, максимальное значение 99);</a:t>
            </a:r>
          </a:p>
          <a:p>
            <a:r>
              <a:rPr lang="en-US" b="1" dirty="0"/>
              <a:t>Si</a:t>
            </a:r>
            <a:r>
              <a:rPr lang="ru-RU" b="1" dirty="0"/>
              <a:t> </a:t>
            </a:r>
            <a:r>
              <a:rPr lang="ru-RU" dirty="0"/>
              <a:t>– код СМО согласно единому реестру СМО (Заполняется в соответствии с F002.)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68674" y="1351853"/>
            <a:ext cx="7984279" cy="4684879"/>
          </a:xfrm>
          <a:prstGeom prst="roundRect">
            <a:avLst>
              <a:gd name="adj" fmla="val 8704"/>
            </a:avLst>
          </a:prstGeom>
          <a:noFill/>
          <a:ln>
            <a:solidFill>
              <a:schemeClr val="accent1">
                <a:lumMod val="75000"/>
              </a:schemeClr>
            </a:solidFill>
            <a:prstDash val="sysDot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84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0263" y="0"/>
            <a:ext cx="8283802" cy="101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файла со сведениями о застрахованных лицах  включенных в списки для проведения 1-го этапа  профилактических </a:t>
            </a:r>
            <a:r>
              <a:rPr lang="ru-RU" sz="2300" dirty="0" smtClean="0">
                <a:solidFill>
                  <a:schemeClr val="bg1"/>
                </a:solidFill>
              </a:rPr>
              <a:t>мероприятий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8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0225" y="1945354"/>
            <a:ext cx="774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651553"/>
              </p:ext>
            </p:extLst>
          </p:nvPr>
        </p:nvGraphicFramePr>
        <p:xfrm>
          <a:off x="342224" y="1621426"/>
          <a:ext cx="8381841" cy="43912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7731"/>
                <a:gridCol w="1381020"/>
                <a:gridCol w="570855"/>
                <a:gridCol w="905015"/>
                <a:gridCol w="1619457"/>
                <a:gridCol w="2857763"/>
              </a:tblGrid>
              <a:tr h="4501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PERS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ID</a:t>
                      </a:r>
                      <a:r>
                        <a:rPr lang="ru-RU" sz="1400" dirty="0">
                          <a:effectLst/>
                        </a:rPr>
                        <a:t>_</a:t>
                      </a:r>
                      <a:r>
                        <a:rPr lang="en-US" sz="1400" dirty="0">
                          <a:effectLst/>
                        </a:rPr>
                        <a:t>PAC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r>
                        <a:rPr lang="ru-RU" sz="1400">
                          <a:effectLst/>
                        </a:rPr>
                        <a:t>(16)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Код записи о пациенте.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Идентификатор пациента в МО. Уникален в пределах файла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</a:tr>
              <a:tr h="4501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DISP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N(2)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Тип </a:t>
                      </a:r>
                      <a:r>
                        <a:rPr lang="ru-RU" sz="1400">
                          <a:effectLst/>
                        </a:rPr>
                        <a:t>д</a:t>
                      </a:r>
                      <a:r>
                        <a:rPr lang="en-US" sz="1400">
                          <a:effectLst/>
                        </a:rPr>
                        <a:t>испанцсеризации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Заполняется кодом в соответствии со справочником </a:t>
                      </a:r>
                      <a:r>
                        <a:rPr lang="en-US" sz="1400">
                          <a:effectLst/>
                        </a:rPr>
                        <a:t>V</a:t>
                      </a:r>
                      <a:r>
                        <a:rPr lang="ru-RU" sz="1400">
                          <a:effectLst/>
                        </a:rPr>
                        <a:t>016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</a:tr>
              <a:tr h="6001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PD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N(1)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Период диспансеризации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Заполняется значением от 1 до 4. Квартал запланированной диспансеризации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</a:tr>
              <a:tr h="300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FAM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r>
                        <a:rPr lang="ru-RU" sz="1400">
                          <a:effectLst/>
                        </a:rPr>
                        <a:t>(40)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Фамилия пациента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</a:tr>
              <a:tr h="300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IM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r>
                        <a:rPr lang="ru-RU" sz="1400">
                          <a:effectLst/>
                        </a:rPr>
                        <a:t>(40)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Имя пациента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</a:tr>
              <a:tr h="300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OT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r>
                        <a:rPr lang="ru-RU" sz="1400">
                          <a:effectLst/>
                        </a:rPr>
                        <a:t>(40)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Отчество пациента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</a:tr>
              <a:tr h="3000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W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r>
                        <a:rPr lang="ru-RU" sz="1400">
                          <a:effectLst/>
                        </a:rPr>
                        <a:t>(1)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Пол пациента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Заполняется в соответствии с V005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</a:tr>
              <a:tr h="4501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DR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Дата рождения пациента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</a:tr>
              <a:tr h="12003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DOCTYPE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T(2)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Тип документа, удостоверяющего личность пациента или представителя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Заполняется в соответствии с </a:t>
                      </a:r>
                      <a:r>
                        <a:rPr lang="en-US" sz="1400" dirty="0">
                          <a:effectLst/>
                        </a:rPr>
                        <a:t>F</a:t>
                      </a:r>
                      <a:r>
                        <a:rPr lang="ru-RU" sz="1400" dirty="0">
                          <a:effectLst/>
                        </a:rPr>
                        <a:t>011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 указании ЕНП в поле </a:t>
                      </a:r>
                      <a:r>
                        <a:rPr lang="en-US" sz="1400" dirty="0">
                          <a:effectLst/>
                        </a:rPr>
                        <a:t>DOCNUM</a:t>
                      </a:r>
                      <a:r>
                        <a:rPr lang="ru-RU" sz="1400" dirty="0">
                          <a:effectLst/>
                        </a:rPr>
                        <a:t>, реквизит может не заполняться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229" marR="4822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30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3883" y="27869"/>
            <a:ext cx="8283802" cy="101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файла со сведениями о застрахованных лицах  включенных в списки для проведения 1-го этапа  профилактических </a:t>
            </a:r>
            <a:r>
              <a:rPr lang="ru-RU" sz="2300" dirty="0" smtClean="0">
                <a:solidFill>
                  <a:schemeClr val="bg1"/>
                </a:solidFill>
              </a:rPr>
              <a:t>мероприятий 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9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863853"/>
              </p:ext>
            </p:extLst>
          </p:nvPr>
        </p:nvGraphicFramePr>
        <p:xfrm>
          <a:off x="430734" y="1738242"/>
          <a:ext cx="8283803" cy="4351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5475"/>
                <a:gridCol w="1364867"/>
                <a:gridCol w="564180"/>
                <a:gridCol w="894430"/>
                <a:gridCol w="1600514"/>
                <a:gridCol w="2824337"/>
              </a:tblGrid>
              <a:tr h="13388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DOCSER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T(10)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Серия документа, удостоверяющего личность пациента или представителя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 указании ЕНП в поле </a:t>
                      </a:r>
                      <a:r>
                        <a:rPr lang="en-US" sz="1400">
                          <a:effectLst/>
                        </a:rPr>
                        <a:t>DOCNUM</a:t>
                      </a:r>
                      <a:r>
                        <a:rPr lang="ru-RU" sz="1400">
                          <a:effectLst/>
                        </a:rPr>
                        <a:t>, реквизит может не заполняться. Заполняется согласно маске, указанной в </a:t>
                      </a:r>
                      <a:r>
                        <a:rPr lang="en-US" sz="1400">
                          <a:effectLst/>
                        </a:rPr>
                        <a:t>F</a:t>
                      </a:r>
                      <a:r>
                        <a:rPr lang="ru-RU" sz="1400">
                          <a:effectLst/>
                        </a:rPr>
                        <a:t>011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13388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DOCNUM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T(20)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Номер документа, удостоверяющего личность пациента или представителя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6694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SNILS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T(14)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СНИЛС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СНИЛС с разделителями. Указывается при наличии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10041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VPOLIS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r>
                        <a:rPr lang="ru-RU" sz="1400">
                          <a:effectLst/>
                        </a:rPr>
                        <a:t>(1)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Тип документа, подтверждающего факт страхования по ОМС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Заполняется в соответствии с </a:t>
                      </a:r>
                      <a:r>
                        <a:rPr lang="en-US" sz="1400" dirty="0">
                          <a:effectLst/>
                        </a:rPr>
                        <a:t>F</a:t>
                      </a:r>
                      <a:r>
                        <a:rPr lang="ru-RU" sz="1400" dirty="0">
                          <a:effectLst/>
                        </a:rPr>
                        <a:t>008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222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283" y="11507"/>
            <a:ext cx="8283802" cy="101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файла со сведениями о застрахованных лицах  включенных в списки для проведения 1-го этапа  профилактических </a:t>
            </a:r>
            <a:r>
              <a:rPr lang="ru-RU" sz="2300" dirty="0" smtClean="0">
                <a:solidFill>
                  <a:schemeClr val="bg1"/>
                </a:solidFill>
              </a:rPr>
              <a:t>мероприятий 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10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885501"/>
              </p:ext>
            </p:extLst>
          </p:nvPr>
        </p:nvGraphicFramePr>
        <p:xfrm>
          <a:off x="430735" y="1840906"/>
          <a:ext cx="8283801" cy="4146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5475"/>
                <a:gridCol w="1364866"/>
                <a:gridCol w="564179"/>
                <a:gridCol w="894430"/>
                <a:gridCol w="1600515"/>
                <a:gridCol w="2824336"/>
              </a:tblGrid>
              <a:tr h="11845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SPOLIS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T(</a:t>
                      </a:r>
                      <a:r>
                        <a:rPr lang="ru-RU" sz="1400">
                          <a:effectLst/>
                        </a:rPr>
                        <a:t>10</a:t>
                      </a:r>
                      <a:r>
                        <a:rPr lang="en-US" sz="1400">
                          <a:effectLst/>
                        </a:rPr>
                        <a:t>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Серия документа, подтверждающего факт страхования по ОМС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48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NPOLIS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T(20)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Серия и номер документа, подтверждающего факт страхования по ОМС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884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CODE_MO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O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T(6)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Код медицинской организации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Код МО-юридического лица. Заполняется в соответствии </a:t>
                      </a:r>
                      <a:r>
                        <a:rPr lang="en-US" sz="1400">
                          <a:effectLst/>
                        </a:rPr>
                        <a:t>F</a:t>
                      </a:r>
                      <a:r>
                        <a:rPr lang="ru-RU" sz="1400">
                          <a:effectLst/>
                        </a:rPr>
                        <a:t>003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22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LPU</a:t>
                      </a:r>
                      <a:r>
                        <a:rPr lang="ru-RU" sz="1400" dirty="0">
                          <a:effectLst/>
                        </a:rPr>
                        <a:t>_</a:t>
                      </a:r>
                      <a:r>
                        <a:rPr lang="en-US" sz="1400" dirty="0">
                          <a:effectLst/>
                        </a:rPr>
                        <a:t>POD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r>
                        <a:rPr lang="ru-RU" sz="1400">
                          <a:effectLst/>
                        </a:rPr>
                        <a:t>(</a:t>
                      </a:r>
                      <a:r>
                        <a:rPr lang="en-US" sz="1400">
                          <a:effectLst/>
                        </a:rPr>
                        <a:t>10</a:t>
                      </a:r>
                      <a:r>
                        <a:rPr lang="ru-RU" sz="1400">
                          <a:effectLst/>
                        </a:rPr>
                        <a:t>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Подразделение МО (код)</a:t>
                      </a:r>
                      <a:endParaRPr lang="ru-RU" sz="1400" i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Заполняется в соответствии с </a:t>
                      </a:r>
                      <a:r>
                        <a:rPr lang="en-US" sz="1400" dirty="0">
                          <a:effectLst/>
                        </a:rPr>
                        <a:t>F</a:t>
                      </a:r>
                      <a:r>
                        <a:rPr lang="ru-RU" sz="1400" dirty="0">
                          <a:effectLst/>
                        </a:rPr>
                        <a:t>003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10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284" y="129472"/>
            <a:ext cx="8283802" cy="708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Анализ сведений содержащихся в планах профилактических мероприятий представленных МО в 2016 </a:t>
            </a:r>
            <a:r>
              <a:rPr lang="ru-RU" sz="2300" dirty="0" smtClean="0">
                <a:solidFill>
                  <a:schemeClr val="bg1"/>
                </a:solidFill>
              </a:rPr>
              <a:t>году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11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108076"/>
              </p:ext>
            </p:extLst>
          </p:nvPr>
        </p:nvGraphicFramePr>
        <p:xfrm>
          <a:off x="489284" y="1287545"/>
          <a:ext cx="8410876" cy="5096332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593709"/>
                <a:gridCol w="4363760"/>
                <a:gridCol w="653079"/>
                <a:gridCol w="653079"/>
                <a:gridCol w="662975"/>
                <a:gridCol w="742137"/>
                <a:gridCol w="742137"/>
              </a:tblGrid>
              <a:tr h="4154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Код МО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Название МО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Количественные показатели</a:t>
                      </a:r>
                      <a:br>
                        <a:rPr lang="ru-RU" sz="800" b="1" u="none" strike="noStrike" dirty="0">
                          <a:effectLst/>
                        </a:rPr>
                      </a:br>
                      <a:r>
                        <a:rPr lang="ru-RU" sz="800" b="1" u="none" strike="noStrike" dirty="0">
                          <a:effectLst/>
                        </a:rPr>
                        <a:t> планов диспансеризации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Данные от МО</a:t>
                      </a:r>
                      <a:br>
                        <a:rPr lang="ru-RU" sz="800" b="1" u="none" strike="noStrike" dirty="0">
                          <a:effectLst/>
                        </a:rPr>
                      </a:br>
                      <a:r>
                        <a:rPr lang="ru-RU" sz="800" b="1" u="none" strike="noStrike" dirty="0">
                          <a:effectLst/>
                        </a:rPr>
                        <a:t> с ошибками, не принятые к обработке в ЕРЗ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7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Кол-во ЗЛ</a:t>
                      </a:r>
                      <a:br>
                        <a:rPr lang="ru-RU" sz="800" b="1" u="none" strike="noStrike" dirty="0">
                          <a:effectLst/>
                        </a:rPr>
                      </a:br>
                      <a:r>
                        <a:rPr lang="ru-RU" sz="800" b="1" u="none" strike="noStrike" dirty="0">
                          <a:effectLst/>
                        </a:rPr>
                        <a:t> от МО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Плановый</a:t>
                      </a:r>
                      <a:br>
                        <a:rPr lang="ru-RU" sz="800" b="1" u="none" strike="noStrike" dirty="0">
                          <a:effectLst/>
                        </a:rPr>
                      </a:br>
                      <a:r>
                        <a:rPr lang="ru-RU" sz="800" b="1" u="none" strike="noStrike" dirty="0">
                          <a:effectLst/>
                        </a:rPr>
                        <a:t> объем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 Доля </a:t>
                      </a:r>
                      <a:br>
                        <a:rPr lang="ru-RU" sz="800" b="1" u="none" strike="noStrike" dirty="0">
                          <a:effectLst/>
                        </a:rPr>
                      </a:br>
                      <a:r>
                        <a:rPr lang="ru-RU" sz="800" b="1" u="none" strike="noStrike" dirty="0">
                          <a:effectLst/>
                        </a:rPr>
                        <a:t>от плана,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Ошибка </a:t>
                      </a:r>
                      <a:br>
                        <a:rPr lang="ru-RU" sz="800" b="1" u="none" strike="noStrike" dirty="0">
                          <a:effectLst/>
                        </a:rPr>
                      </a:br>
                      <a:r>
                        <a:rPr lang="ru-RU" sz="800" b="1" u="none" strike="noStrike" dirty="0">
                          <a:effectLst/>
                        </a:rPr>
                        <a:t>прикрепления ЗЛ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 Доля</a:t>
                      </a:r>
                      <a:br>
                        <a:rPr lang="ru-RU" sz="800" b="1" u="none" strike="noStrike" dirty="0">
                          <a:effectLst/>
                        </a:rPr>
                      </a:br>
                      <a:r>
                        <a:rPr lang="ru-RU" sz="800" b="1" u="none" strike="noStrike" dirty="0">
                          <a:effectLst/>
                        </a:rPr>
                        <a:t> данных  с ошибками,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9" marR="6069" marT="6069" marB="0" anchor="ctr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260098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ГБУЗ СК "ГОРОДСКАЯ КЛИНИЧЕСКАЯ ПОЛИКЛИНИКА № 6" Г. СТАВРОПОЛЯ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17105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25100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68,15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9309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54,42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260093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ГБУЗ СК "ГОРОДСКАЯ ПОЛИКЛИНИКА N 1" Г.СТАВРОПОЛЯ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10833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17290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62,65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5855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54,05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260099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ГБУЗ СК "ГККДП"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8427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9160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92,00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4528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53,73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260101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НУЗ "УЗЛОВАЯ ПОЛИКЛИНИКА НА СТАНЦИИ СТАВРОПОЛЬ ОАО "РЖД"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3489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348,90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1686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48,32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260106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ГАУЗ СК "ГОРОДСКАЯ ПОЛИКЛИНИКА N 3" Г. СТАВРОПОЛЯ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8998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11100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81,06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3533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39,26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260052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ГБУЗ СК "КИСЛОВОДСКАЯ ЦГБ"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5682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10431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54,47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1921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33,81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260065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ГБУЗ СК "ГОРОДСКАЯ ПОЛИКЛИНИКА № 1" Г. НЕВИННОМЫССКА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14276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21500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66,40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4294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30,08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260094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ГБУЗ СК "ГОРОДСКАЯ ПОЛИКЛИНИКА N 2" Г.СТАВРОПОЛЯ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8662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12200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71,00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2601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30,03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260074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ГБУЗ СК "ГОРОДСКАЯ ПОЛИКЛИНИКА N 3" Г. ПЯТИГОРСКА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5734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7558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75,87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1612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28,11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260028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"ШПАКОВСКАЯ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20813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23800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87,45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5194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24,96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"ПРЕДГОРНАЯ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18318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19586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93,53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3990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21,78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260058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"МИНЕРАЛОВОДСКАЯ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25918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23037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112,51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5446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21,01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260013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"КОЧУБЕЕВСКАЯ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7270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15000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48,47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1370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18,84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260059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НУЗ "ОТДЕЛЕНЧЕСКАЯ КЛИНИЧЕСКАЯ БОЛЬНИЦА НА СТАНЦИИ МИНЕРАЛЬНЫЕ ВОДЫ"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2257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2756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81,89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18,34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260069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"ГОРОДСКАЯ БОЛЬНИЦА № 2" Г. ПЯТИГОРСКА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1907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4800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39,73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321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16,83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260007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"ГРАЧЁВСКАЯ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7280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6750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107,85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1210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16,62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260048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"ГОРОДСКАЯ ПОЛИКЛИНИКА № 2" Г.ЖЕЛЕЗНОВОДСКА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5556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5000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111,12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16,20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260004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"АНДРОПОВСКАЯ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6094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4929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123,64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909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14,92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260001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"АЛЕКСАНДРОВСКАЯ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10749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8959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119,98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1595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14,89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260038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"ГЕОРГИЕВСКАЯ ЦЕНТРАЛЬНАЯ ПОЛИКЛИНИКА"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11487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13552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84,76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1681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14,63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260070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"ГОРОДСКАЯ ПОЛИКЛИНИКА N 1" Г. ПЯТИГОРСКА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17187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22276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77,15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2514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14,63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"КИРОВСКАЯ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9776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12576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77,74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1121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11,47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"НОВОСЕЛИЦКАЯ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4137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4466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92,63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466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11,26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260045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"ГОРОДСКАЯ ПОЛИКЛИНИКА " Г. ЕССЕНТУКИ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17255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18388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93,84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1888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10,94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"ИПАТОВСКАЯ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14168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11132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127,27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1499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10,58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260024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ГБУЗ СК "СОВЕТСКАЯ ЦРБ"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10112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11044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91,56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1069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10,57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  <a:tr h="146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260015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ГБУЗ СК "КУРСКАЯ ЦРБ"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8225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9100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90,38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856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10,41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36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284" y="129472"/>
            <a:ext cx="8283802" cy="708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Перечень распространенных ошибок при прохождении </a:t>
            </a:r>
            <a:endParaRPr lang="ru-RU" sz="23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 smtClean="0">
                <a:solidFill>
                  <a:schemeClr val="bg1"/>
                </a:solidFill>
              </a:rPr>
              <a:t>ФЛК  </a:t>
            </a:r>
            <a:r>
              <a:rPr lang="en-US" sz="2300" dirty="0">
                <a:solidFill>
                  <a:schemeClr val="bg1"/>
                </a:solidFill>
              </a:rPr>
              <a:t>GT- </a:t>
            </a:r>
            <a:r>
              <a:rPr lang="ru-RU" sz="2300" dirty="0" smtClean="0">
                <a:solidFill>
                  <a:schemeClr val="bg1"/>
                </a:solidFill>
              </a:rPr>
              <a:t>файлами 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12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137458"/>
              </p:ext>
            </p:extLst>
          </p:nvPr>
        </p:nvGraphicFramePr>
        <p:xfrm>
          <a:off x="1515533" y="1891322"/>
          <a:ext cx="6595534" cy="32980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95534"/>
              </a:tblGrid>
              <a:tr h="471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Не удалось определить страховую принадлежность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471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Не заполнено поле  </a:t>
                      </a:r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«Тип документа».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471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Не заполнено поле «</a:t>
                      </a:r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Номер документа</a:t>
                      </a:r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».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471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Застрахованное лицо указано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более одного раза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471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Код «Тип </a:t>
                      </a:r>
                      <a:r>
                        <a:rPr lang="ru-RU" sz="1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диспанцсеризации</a:t>
                      </a:r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» не соответствует справочнику V016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471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Не заполнено поле «</a:t>
                      </a:r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Период диспансеризации».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471156"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568674" y="1351853"/>
            <a:ext cx="7984279" cy="4684879"/>
          </a:xfrm>
          <a:prstGeom prst="roundRect">
            <a:avLst>
              <a:gd name="adj" fmla="val 8704"/>
            </a:avLst>
          </a:prstGeom>
          <a:noFill/>
          <a:ln>
            <a:solidFill>
              <a:srgbClr val="FF0000"/>
            </a:solidFill>
            <a:prstDash val="sysDot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31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3883" y="27868"/>
            <a:ext cx="8283802" cy="101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300" dirty="0">
                <a:solidFill>
                  <a:schemeClr val="bg1"/>
                </a:solidFill>
              </a:rPr>
              <a:t>Представление МО файлов со сведениями о застрахованных лицах  включенных в списки для профилактических мероприятий в 2017 году </a:t>
            </a:r>
            <a:r>
              <a:rPr lang="ru-RU" sz="2300" dirty="0" smtClean="0">
                <a:solidFill>
                  <a:schemeClr val="bg1"/>
                </a:solidFill>
              </a:rPr>
              <a:t>  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13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635655"/>
              </p:ext>
            </p:extLst>
          </p:nvPr>
        </p:nvGraphicFramePr>
        <p:xfrm>
          <a:off x="489284" y="1767102"/>
          <a:ext cx="8349916" cy="3982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7609"/>
                <a:gridCol w="3776696"/>
                <a:gridCol w="1153990"/>
                <a:gridCol w="901433"/>
                <a:gridCol w="944174"/>
                <a:gridCol w="746014"/>
              </a:tblGrid>
              <a:tr h="38562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Данные о  прохождении ФЛК GT файлов на  2017 год , состояние на  18.01.2017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3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МО</a:t>
                      </a:r>
                      <a:endParaRPr lang="ru-RU" sz="1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 МО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Попытки</a:t>
                      </a:r>
                      <a:br>
                        <a:rPr lang="ru-RU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прохождения ФЛК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Успешные</a:t>
                      </a:r>
                      <a:br>
                        <a:rPr lang="ru-RU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ФЛК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</a:t>
                      </a:r>
                      <a:br>
                        <a:rPr lang="ru-RU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записей</a:t>
                      </a:r>
                    </a:p>
                  </a:txBody>
                  <a:tcPr marL="9525" marR="9525" marT="9525" marB="0" anchor="ctr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"КРАСНОГВАРДЕЙСКАЯ ЦРБ"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9624</a:t>
                      </a:r>
                    </a:p>
                  </a:txBody>
                  <a:tcPr marL="9525" marR="9525" marT="9525" marB="0" anchor="b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"НЕФТЕКУМСКАЯ ЦРБ"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15209</a:t>
                      </a:r>
                    </a:p>
                  </a:txBody>
                  <a:tcPr marL="9525" marR="9525" marT="9525" marB="0" anchor="b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"ГОРОДСКАЯ ПОЛИКЛИНИКА N 1" Г.КИСЛОВОДСКА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15247</a:t>
                      </a:r>
                    </a:p>
                  </a:txBody>
                  <a:tcPr marL="9525" marR="9525" marT="9525" marB="0" anchor="b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"СОВЕТСКАЯ ЦРБ"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30.12.2016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517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"ГРАЧЁВСКАЯ ЦРБ"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30.12.2016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"МИНЕРАЛОВОДСКАЯ ЦРБ"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30.12.2016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АНМО "СКККДЦ"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 marL="9525" marR="9525" marT="9525" marB="0" anchor="b"/>
                </a:tc>
              </a:tr>
              <a:tr h="3481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НУЗ "ОТДЕЛЕНЧЕСКАЯ КЛИНИЧЕСКАЯ БОЛЬНИЦА НА СТАНЦИИ МИНЕРАЛЬНЫЕ ВОДЫ"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3013</a:t>
                      </a:r>
                    </a:p>
                  </a:txBody>
                  <a:tcPr marL="9525" marR="9525" marT="9525" marB="0" anchor="b"/>
                </a:tc>
              </a:tr>
              <a:tr h="215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"БУДЁННОВСКАЯ ЦРБ 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078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"ГОРОДСКАЯ ПОЛИКЛИНИКА № 2" Г.ЖЕЛЕЗНОВОДСКА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"КИРОВСКАЯ ЦРБ"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51426</a:t>
                      </a:r>
                    </a:p>
                  </a:txBody>
                  <a:tcPr marL="9525" marR="9525" marT="9525" marB="0" anchor="b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"АПАНАСЕНКОВСКАЯ ЦРБ 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СК "НОВОАЛЕКСАНДРОВСКАЯ ЦРБ"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20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260160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ФГБУЗ КБ N 101 ФМБА РОССИИ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17.01.2017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4921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12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Прямоугольник 5"/>
          <p:cNvSpPr>
            <a:spLocks noChangeArrowheads="1"/>
          </p:cNvSpPr>
          <p:nvPr/>
        </p:nvSpPr>
        <p:spPr bwMode="auto">
          <a:xfrm>
            <a:off x="5165970" y="4478314"/>
            <a:ext cx="364099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dirty="0" smtClean="0">
                <a:latin typeface="+mn-lt"/>
              </a:rPr>
              <a:t>2017.01.20,</a:t>
            </a:r>
            <a:r>
              <a:rPr lang="en-US" altLang="ru-RU" dirty="0" smtClean="0">
                <a:latin typeface="+mn-lt"/>
              </a:rPr>
              <a:t> </a:t>
            </a:r>
            <a:r>
              <a:rPr lang="ru-RU" altLang="ru-RU" dirty="0" smtClean="0">
                <a:latin typeface="+mn-lt"/>
              </a:rPr>
              <a:t>Гавриленко К.В., </a:t>
            </a:r>
          </a:p>
          <a:p>
            <a:pPr algn="r" eaLnBrk="1" hangingPunct="1">
              <a:defRPr/>
            </a:pPr>
            <a:r>
              <a:rPr lang="ru-RU" altLang="ru-RU" dirty="0" smtClean="0">
                <a:latin typeface="+mn-lt"/>
              </a:rPr>
              <a:t>начальник отдела управления ИАТ ТФОМС СК,</a:t>
            </a:r>
          </a:p>
          <a:p>
            <a:pPr algn="r" eaLnBrk="1" hangingPunct="1">
              <a:defRPr/>
            </a:pPr>
            <a:r>
              <a:rPr lang="en-US" altLang="ru-RU" dirty="0" smtClean="0">
                <a:latin typeface="+mn-lt"/>
              </a:rPr>
              <a:t>Gavrilenko@tfomssk.ru</a:t>
            </a:r>
            <a:endParaRPr lang="ru-RU" altLang="ru-RU" dirty="0" smtClean="0">
              <a:latin typeface="+mn-lt"/>
            </a:endParaRPr>
          </a:p>
          <a:p>
            <a:pPr eaLnBrk="1" hangingPunct="1">
              <a:defRPr/>
            </a:pPr>
            <a:endParaRPr lang="ru-RU" alt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4946917"/>
            <a:ext cx="5434642" cy="19110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19057</TotalTime>
  <Words>1587</Words>
  <Application>Microsoft Office PowerPoint</Application>
  <PresentationFormat>Экран (4:3)</PresentationFormat>
  <Paragraphs>487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Гавриленко Константин Валентинович</cp:lastModifiedBy>
  <cp:revision>762</cp:revision>
  <cp:lastPrinted>2016-06-09T05:59:37Z</cp:lastPrinted>
  <dcterms:created xsi:type="dcterms:W3CDTF">2015-03-16T08:19:36Z</dcterms:created>
  <dcterms:modified xsi:type="dcterms:W3CDTF">2017-01-19T17:09:13Z</dcterms:modified>
</cp:coreProperties>
</file>