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60" r:id="rId2"/>
    <p:sldId id="405" r:id="rId3"/>
    <p:sldId id="401" r:id="rId4"/>
    <p:sldId id="417" r:id="rId5"/>
    <p:sldId id="442" r:id="rId6"/>
    <p:sldId id="443" r:id="rId7"/>
    <p:sldId id="331" r:id="rId8"/>
  </p:sldIdLst>
  <p:sldSz cx="9144000" cy="6858000" type="screen4x3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Легкова Инна" initials="ЛИ" lastIdx="2" clrIdx="0">
    <p:extLst>
      <p:ext uri="{19B8F6BF-5375-455C-9EA6-DF929625EA0E}">
        <p15:presenceInfo xmlns:p15="http://schemas.microsoft.com/office/powerpoint/2012/main" userId="Легкова Ин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FEF"/>
    <a:srgbClr val="FFD1D1"/>
    <a:srgbClr val="008080"/>
    <a:srgbClr val="FF3F3F"/>
    <a:srgbClr val="009999"/>
    <a:srgbClr val="00AAE6"/>
    <a:srgbClr val="FF5050"/>
    <a:srgbClr val="FF9393"/>
    <a:srgbClr val="00DBD6"/>
    <a:srgbClr val="A7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3833" autoAdjust="0"/>
  </p:normalViewPr>
  <p:slideViewPr>
    <p:cSldViewPr snapToGrid="0">
      <p:cViewPr varScale="1">
        <p:scale>
          <a:sx n="109" d="100"/>
          <a:sy n="109" d="100"/>
        </p:scale>
        <p:origin x="165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3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ЗЛ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prstDash val="sysDash"/>
              <a:round/>
            </a:ln>
            <a:effectLst/>
          </c:spPr>
          <c:marker>
            <c:symbol val="circle"/>
            <c:size val="11"/>
            <c:spPr>
              <a:solidFill>
                <a:schemeClr val="accent1">
                  <a:lumMod val="40000"/>
                  <a:lumOff val="60000"/>
                </a:schemeClr>
              </a:solidFill>
              <a:ln w="31750" cap="flat" cmpd="sng" algn="ctr">
                <a:solidFill>
                  <a:schemeClr val="accent1">
                    <a:lumMod val="50000"/>
                  </a:schemeClr>
                </a:solidFill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5.3823154628762818E-2"/>
                  <c:y val="-5.39164663511706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1975277366306337E-2"/>
                  <c:y val="-5.39164663511707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6.4437020415499341E-2"/>
                  <c:y val="-5.6706457357294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6.2929369025337689E-2"/>
                  <c:y val="-4.83364843389237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m/d/yyyy</c:formatCode>
                <c:ptCount val="4"/>
                <c:pt idx="0">
                  <c:v>41640</c:v>
                </c:pt>
                <c:pt idx="1">
                  <c:v>42005</c:v>
                </c:pt>
                <c:pt idx="2">
                  <c:v>42370</c:v>
                </c:pt>
                <c:pt idx="3">
                  <c:v>42736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22853</c:v>
                </c:pt>
                <c:pt idx="1">
                  <c:v>102758</c:v>
                </c:pt>
                <c:pt idx="2">
                  <c:v>230087</c:v>
                </c:pt>
                <c:pt idx="3">
                  <c:v>438057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marker val="1"/>
        <c:smooth val="0"/>
        <c:axId val="252024960"/>
        <c:axId val="252853856"/>
      </c:lineChart>
      <c:dateAx>
        <c:axId val="252024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2853856"/>
        <c:crosses val="autoZero"/>
        <c:auto val="1"/>
        <c:lblOffset val="100"/>
        <c:baseTimeUnit val="years"/>
      </c:dateAx>
      <c:valAx>
        <c:axId val="2528538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52024960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BC0D993-3B3E-495D-BFC1-F21EC308FD44}" type="datetimeFigureOut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185FE35-00B6-4037-8768-3AB22D4DF6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627468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49D7C61-E80C-43CB-96B5-BCBDB137FD4D}" type="datetimeFigureOut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A11E7E4-7AEE-41AA-BB4A-24A3A9783C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432349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E70A427-BF72-4200-AF9A-C0066044D893}" type="slidenum">
              <a:rPr lang="ru-RU" altLang="ru-RU" smtClean="0"/>
              <a:pPr>
                <a:spcBef>
                  <a:spcPct val="0"/>
                </a:spcBef>
              </a:pPr>
              <a:t>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82688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68739B-2D18-456C-8EEC-2A6039861BF4}" type="slidenum">
              <a:rPr lang="ru-RU" altLang="ru-RU" smtClean="0"/>
              <a:pPr>
                <a:spcBef>
                  <a:spcPct val="0"/>
                </a:spcBef>
              </a:pPr>
              <a:t>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628541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68739B-2D18-456C-8EEC-2A6039861BF4}" type="slidenum">
              <a:rPr lang="ru-RU" altLang="ru-RU" smtClean="0"/>
              <a:pPr>
                <a:spcBef>
                  <a:spcPct val="0"/>
                </a:spcBef>
              </a:pPr>
              <a:t>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422381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68739B-2D18-456C-8EEC-2A6039861BF4}" type="slidenum">
              <a:rPr lang="ru-RU" altLang="ru-RU" smtClean="0"/>
              <a:pPr>
                <a:spcBef>
                  <a:spcPct val="0"/>
                </a:spcBef>
              </a:pPr>
              <a:t>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120196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68739B-2D18-456C-8EEC-2A6039861BF4}" type="slidenum">
              <a:rPr lang="ru-RU" altLang="ru-RU" smtClean="0"/>
              <a:pPr>
                <a:spcBef>
                  <a:spcPct val="0"/>
                </a:spcBef>
              </a:pPr>
              <a:t>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407281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70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368C9DD-5626-4E8F-A577-45A331CAF2A3}" type="slidenum">
              <a:rPr lang="ru-RU" altLang="ru-RU" smtClean="0"/>
              <a:pPr>
                <a:spcBef>
                  <a:spcPct val="0"/>
                </a:spcBef>
              </a:pPr>
              <a:t>7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008570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ABF8F-67B6-4CF4-B93A-A9F76747AE20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FAAE0-8E5F-44DC-834C-5BA27BD318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4107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EEE7E-5B41-4FC3-97BB-11F71064A3E5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408D0-41F2-482A-B17A-0B462EE62C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7444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B8FDE-B8FE-415E-AA0F-B04005A4DDFA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17C4F-0C70-41D0-A543-871174B99A9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1729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AEEF4-3DFA-412A-A20C-E266103500EC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C1702-5165-427E-8CD6-0627CF1C3BB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5147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B4A8C-F874-4F15-9D52-F5180D6D0D32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F7995-47AE-4B37-9361-B8E03588D6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92388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EB253-69D3-4D0A-B94F-E5D2E67ED1DE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AD464-1779-44C5-BB1E-5219E4CC236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8733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B294E-AF78-4C2A-8A22-F0300AA3BA4C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BE669-51D4-466A-A0AE-6040654B5C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4905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28892-8D5F-4529-BB4B-82EB87360282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713A9-F543-4617-8E9E-4F214789A2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4537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C7F6-9C79-4132-8CA5-41DEF3BBC78D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24DCA-37C2-4F7C-BAE2-851BFB12772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9785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00934-2EED-4B2E-B42D-0E10327E0681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7D6F2-BFEF-4A17-B1E0-49CFFEF958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617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AE7D4-DAE1-4828-A7DB-02AD15D791F9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CA257-DBB6-4AF3-BF73-A3B839BC63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11987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574F56-BDDA-4121-8CD6-C50AAC271BDD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80773E5-00FE-4104-9B26-66283309E1F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12546"/>
            <a:ext cx="9147175" cy="1754188"/>
          </a:xfrm>
          <a:prstGeom prst="rect">
            <a:avLst/>
          </a:prstGeom>
          <a:noFill/>
          <a:effectLst/>
        </p:spPr>
        <p:txBody>
          <a:bodyPr tIns="108000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Анализ прикрепления застрахованных лиц для оказания первичной медико-санитарной помощи и ведение справочника территориально-участковой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принадлежности</a:t>
            </a:r>
            <a:endParaRPr lang="en-US" altLang="ru-RU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101" name="TextBox 7"/>
          <p:cNvSpPr txBox="1">
            <a:spLocks noChangeArrowheads="1"/>
          </p:cNvSpPr>
          <p:nvPr/>
        </p:nvSpPr>
        <p:spPr bwMode="auto">
          <a:xfrm>
            <a:off x="5807989" y="4825518"/>
            <a:ext cx="3336011" cy="87716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b="1" dirty="0" smtClean="0">
                <a:latin typeface="+mn-lt"/>
              </a:rPr>
              <a:t>Захаров Алексей Андреевич</a:t>
            </a:r>
            <a:endParaRPr lang="ru-RU" altLang="ru-RU" b="1" dirty="0">
              <a:latin typeface="+mn-lt"/>
            </a:endParaRPr>
          </a:p>
          <a:p>
            <a:pPr eaLnBrk="1" hangingPunct="1">
              <a:defRPr/>
            </a:pPr>
            <a:r>
              <a:rPr lang="ru-RU" altLang="ru-RU" sz="1600" b="1" dirty="0">
                <a:latin typeface="+mn-lt"/>
              </a:rPr>
              <a:t>з</a:t>
            </a:r>
            <a:r>
              <a:rPr lang="ru-RU" altLang="ru-RU" sz="1600" b="1" dirty="0" smtClean="0">
                <a:latin typeface="+mn-lt"/>
              </a:rPr>
              <a:t>аместитель начальника отдела </a:t>
            </a:r>
            <a:r>
              <a:rPr lang="ru-RU" altLang="ru-RU" sz="1600" b="1" dirty="0">
                <a:latin typeface="+mn-lt"/>
              </a:rPr>
              <a:t>сопровождения баз данных и МВ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1" b="11933"/>
          <a:stretch/>
        </p:blipFill>
        <p:spPr>
          <a:xfrm>
            <a:off x="-1" y="1"/>
            <a:ext cx="9143187" cy="24599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55"/>
          <a:stretch/>
        </p:blipFill>
        <p:spPr>
          <a:xfrm>
            <a:off x="-4642" y="6066796"/>
            <a:ext cx="9148642" cy="790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0" y="-15733"/>
            <a:ext cx="9145272" cy="1501327"/>
            <a:chOff x="0" y="-15733"/>
            <a:chExt cx="9145272" cy="1501327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5733"/>
              <a:ext cx="9145272" cy="1279104"/>
            </a:xfrm>
            <a:prstGeom prst="rect">
              <a:avLst/>
            </a:prstGeom>
          </p:spPr>
        </p:pic>
        <p:sp>
          <p:nvSpPr>
            <p:cNvPr id="4" name="Прямоугольник 3"/>
            <p:cNvSpPr/>
            <p:nvPr/>
          </p:nvSpPr>
          <p:spPr>
            <a:xfrm>
              <a:off x="199094" y="100599"/>
              <a:ext cx="8912946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 smtClean="0">
                  <a:solidFill>
                    <a:schemeClr val="bg1"/>
                  </a:solidFill>
                </a:rPr>
                <a:t>Динамика изменения количества прикрепленных застрахованных лиц по заявлениям</a:t>
              </a:r>
            </a:p>
            <a:p>
              <a:pPr algn="ctr"/>
              <a:endParaRPr lang="ru-RU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1</a:t>
            </a:r>
            <a:endParaRPr lang="ru-RU" sz="1200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201133640"/>
              </p:ext>
            </p:extLst>
          </p:nvPr>
        </p:nvGraphicFramePr>
        <p:xfrm>
          <a:off x="349388" y="1554239"/>
          <a:ext cx="8423698" cy="45519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74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extBox 1"/>
          <p:cNvSpPr txBox="1"/>
          <p:nvPr/>
        </p:nvSpPr>
        <p:spPr>
          <a:xfrm>
            <a:off x="-3175" y="0"/>
            <a:ext cx="9147175" cy="1035781"/>
          </a:xfrm>
          <a:prstGeom prst="rect">
            <a:avLst/>
          </a:prstGeom>
          <a:noFill/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 smtClean="0">
                <a:solidFill>
                  <a:schemeClr val="bg1"/>
                </a:solidFill>
              </a:rPr>
              <a:t>Прикрепление застрахованных лиц по заявлению в разрезе </a:t>
            </a:r>
            <a:r>
              <a:rPr lang="ru-RU" sz="2800" smtClean="0">
                <a:solidFill>
                  <a:schemeClr val="bg1"/>
                </a:solidFill>
              </a:rPr>
              <a:t>медицинских организаций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2</a:t>
            </a:r>
            <a:endParaRPr lang="ru-RU" sz="1200" b="1" dirty="0">
              <a:solidFill>
                <a:schemeClr val="bg1"/>
              </a:solidFill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898031"/>
              </p:ext>
            </p:extLst>
          </p:nvPr>
        </p:nvGraphicFramePr>
        <p:xfrm>
          <a:off x="298155" y="1225168"/>
          <a:ext cx="8542554" cy="51979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24237"/>
                <a:gridCol w="1091849"/>
                <a:gridCol w="1230727"/>
                <a:gridCol w="1095741"/>
              </a:tblGrid>
              <a:tr h="4460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Наименование МО</a:t>
                      </a:r>
                      <a:endParaRPr lang="ru-RU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К-во ЗЛ, прикрепленных по заявлению</a:t>
                      </a:r>
                      <a:endParaRPr lang="ru-RU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Всего ЗЛ, прикрепленных </a:t>
                      </a:r>
                      <a:endParaRPr lang="ru-RU" sz="1050" b="1" u="none" strike="noStrike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b"/>
                      <a:r>
                        <a:rPr lang="ru-RU" sz="105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к </a:t>
                      </a:r>
                      <a:r>
                        <a:rPr lang="ru-RU" sz="10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МО</a:t>
                      </a:r>
                      <a:endParaRPr lang="ru-RU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Процент ЗЛ, прикрепленных по заявлению</a:t>
                      </a:r>
                      <a:endParaRPr lang="ru-RU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/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АНМО "СКККДЦ"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3170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3176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99,81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</a:tr>
              <a:tr h="207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НУЗ "ОТДЕЛЕНЧЕСКАЯ КЛИНИЧЕСКАЯ БОЛЬНИЦА НА СТАНЦИИ МИНЕРАЛЬНЫЕ ВОДЫ"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24347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24501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99,37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АНМО "СКККДЦ" </a:t>
                      </a:r>
                      <a:r>
                        <a:rPr lang="ru-RU" sz="1050" u="none" strike="noStrike" dirty="0" err="1">
                          <a:effectLst/>
                        </a:rPr>
                        <a:t>г.Невинномысск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9912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10003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99,09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НУЗ "УЗЛОВАЯ ПОЛИКЛИНИКА НА СТАНЦИИ СТАВРОПОЛЬ ОАО "РЖД"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10179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11874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85,73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ГБУЗ СК "ГОРОДСКАЯ ПОЛИКЛИНИКА N 1" Г.КИСЛОВОДСКА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44919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53593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83,82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ГБУЗ СК "АПАНАСЕНКОВСКАЯ ЦРБ "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24301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31912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76,15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ГБУЗ СК "ГДБ" Г.НЕВИННОМЫССКА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19331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25645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75,38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ГБУЗ СК "ГОРОДСКАЯ ПОЛИКЛИНИКА N 2" Г.СТАВРОПОЛЯ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47830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73668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64,93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ГБУЗ СК "ГДКП № 2" Г. СТАВРОПОЛЯ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18950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33160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57,15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ГБУЗ СК "ГОРОДСКАЯ ПОЛИКЛИНИКА № 2" Г.ЖЕЛЕЗНОВОДСКА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16205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29671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54,62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rgbClr val="FFEFEF"/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ГБУЗ СК "ГРАЧЁВСКАЯ ЦРБ"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302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33968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0,89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ГБУЗ СК "КРАСНОГВАРДЕЙСКАЯ ЦРБ"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288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34674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0,83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ГБУЗ СК "ГЕОРГИЕВСКАЯ ЦЕНТРАЛЬНАЯ ПОЛИКЛИНИКА"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397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48382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0,82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ГБУЗ СК "ГОРОДСКАЯ ПОЛИКЛИНИКА " Г. ЕССЕНТУКИ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380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66075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0,58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ГБУЗ СК "КОЧУБЕЕВСКАЯ ЦРБ"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373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75155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0,50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ГБУЗ СК "МИНЕРАЛОВОДСКАЯ ЦРБ"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372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116270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0,32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ГБУЗ СК "ИЗОБИЛЬНЕНСКАЯ ЦРБ"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209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93187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0,22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ГБУЗ СК "СОВЕТСКАЯ ЦРБ"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141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65731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0,21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ГБУЗ СК "ИПАТОВСКАЯ ЦРБ"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110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55645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0,20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ГБУЗ СК "ПЕТРОВСКАЯ ЦРБ"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70969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0,16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ГБУЗ СК "КИРОВСКАЯ ЦРБ"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89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62376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0,14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ГБУЗ "СТЕПНОВСКАЯ ЦРБ"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23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20924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0,11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ГБУЗ СК "БЛАГОДАРНЕНСКАЯ ЦРБ"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58112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0,07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ГБУЗ СК "АЛЕКСАНДРОВСКАЯ ЦРБ"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29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41546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0,07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ГБУЗ СК "КУРСКАЯ ЦРБ"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49510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0,05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ГБУЗ СК "ПРЕДГОРНАЯ ЦРБ"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108361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0,03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ГБУЗ СК "НОВОСЕЛИЦКАЯ ЦРБ"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23202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0,01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3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ГБУЗ СК "НЕЗЛОБНЕНСКАЯ РАЙОННАЯ БОЛЬНИЦА"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97676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0,01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108000" marT="6786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3175" y="0"/>
            <a:ext cx="9147175" cy="1035781"/>
          </a:xfrm>
          <a:prstGeom prst="rect">
            <a:avLst/>
          </a:prstGeom>
          <a:noFill/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>
                <a:solidFill>
                  <a:schemeClr val="bg1"/>
                </a:solidFill>
              </a:rPr>
              <a:t>Структура </a:t>
            </a:r>
            <a:r>
              <a:rPr lang="ru-RU" sz="2400" dirty="0" smtClean="0">
                <a:solidFill>
                  <a:schemeClr val="bg1"/>
                </a:solidFill>
              </a:rPr>
              <a:t>справочника SK022 </a:t>
            </a:r>
          </a:p>
          <a:p>
            <a:pPr algn="ctr"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 smtClean="0">
                <a:solidFill>
                  <a:schemeClr val="bg1"/>
                </a:solidFill>
              </a:rPr>
              <a:t>«</a:t>
            </a:r>
            <a:r>
              <a:rPr lang="ru-RU" sz="2400" dirty="0">
                <a:solidFill>
                  <a:schemeClr val="bg1"/>
                </a:solidFill>
              </a:rPr>
              <a:t>Участково-территориальная принадлежность»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3</a:t>
            </a:r>
            <a:endParaRPr lang="ru-RU" sz="1200" b="1" dirty="0">
              <a:solidFill>
                <a:schemeClr val="bg1"/>
              </a:solidFill>
            </a:endParaRPr>
          </a:p>
        </p:txBody>
      </p:sp>
      <p:pic>
        <p:nvPicPr>
          <p:cNvPr id="91" name="Рисунок 9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30783"/>
              </p:ext>
            </p:extLst>
          </p:nvPr>
        </p:nvGraphicFramePr>
        <p:xfrm>
          <a:off x="228331" y="1199645"/>
          <a:ext cx="8714232" cy="51241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5377"/>
                <a:gridCol w="977663"/>
                <a:gridCol w="1243584"/>
                <a:gridCol w="804672"/>
                <a:gridCol w="1627632"/>
                <a:gridCol w="1810512"/>
                <a:gridCol w="1764792"/>
              </a:tblGrid>
              <a:tr h="357009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№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стр.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Код элемента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Содержание элемента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Тип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Формат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Наименование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Дополнительная информация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</a:tr>
              <a:tr h="1785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1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2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3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4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5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6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</a:tr>
              <a:tr h="1785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1.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UCH_LIST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UCH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MSO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Участок прикрепления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02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2.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UCH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UCH</a:t>
                      </a:r>
                      <a:r>
                        <a:rPr lang="ru-RU" sz="1100">
                          <a:effectLst/>
                          <a:latin typeface="+mn-lt"/>
                        </a:rPr>
                        <a:t>_</a:t>
                      </a:r>
                      <a:r>
                        <a:rPr lang="en-US" sz="1100">
                          <a:effectLst/>
                          <a:latin typeface="+mn-lt"/>
                        </a:rPr>
                        <a:t>CODE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O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N(8)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Код участка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 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</a:tr>
              <a:tr h="2502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3.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 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UCH_NAME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O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T(20)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Наименование участка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 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</a:tr>
              <a:tr h="5367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4.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 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CODE_MO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O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+mn-lt"/>
                        </a:rPr>
                        <a:t>T(6</a:t>
                      </a:r>
                      <a:r>
                        <a:rPr lang="en-US" sz="1100" dirty="0">
                          <a:effectLst/>
                          <a:latin typeface="+mn-lt"/>
                        </a:rPr>
                        <a:t>)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Код медицинской организации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Заполняется в соответствии со справочником </a:t>
                      </a:r>
                      <a:r>
                        <a:rPr lang="en-US" sz="1100">
                          <a:effectLst/>
                          <a:latin typeface="+mn-lt"/>
                        </a:rPr>
                        <a:t>F</a:t>
                      </a:r>
                      <a:r>
                        <a:rPr lang="ru-RU" sz="1100">
                          <a:effectLst/>
                          <a:latin typeface="+mn-lt"/>
                        </a:rPr>
                        <a:t>003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</a:tr>
              <a:tr h="5367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5.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050">
                        <a:effectLst/>
                        <a:latin typeface="+mn-lt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UCH_TYPE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O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N(4)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Тип участка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Заполняется в соответствии со справочником </a:t>
                      </a:r>
                      <a:r>
                        <a:rPr lang="en-US" sz="1100">
                          <a:effectLst/>
                          <a:latin typeface="+mn-lt"/>
                        </a:rPr>
                        <a:t>V</a:t>
                      </a:r>
                      <a:r>
                        <a:rPr lang="ru-RU" sz="1100">
                          <a:effectLst/>
                          <a:latin typeface="+mn-lt"/>
                        </a:rPr>
                        <a:t>004_</a:t>
                      </a:r>
                      <a:r>
                        <a:rPr lang="en-US" sz="1100">
                          <a:effectLst/>
                          <a:latin typeface="+mn-lt"/>
                        </a:rPr>
                        <a:t>D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</a:tr>
              <a:tr h="1789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6.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050">
                        <a:effectLst/>
                        <a:latin typeface="+mn-lt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ADDRESS_LIST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MSO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Список адресов участка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85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7.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 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DOCTOR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SO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Участковый врач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02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8.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ADDRESS_LIST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CODE_KLADR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O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N(20)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Код адреса по КЛАДР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 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</a:tr>
              <a:tr h="7156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9.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050">
                        <a:effectLst/>
                        <a:latin typeface="+mn-lt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НО</a:t>
                      </a:r>
                      <a:r>
                        <a:rPr lang="en-US" sz="1100">
                          <a:effectLst/>
                          <a:latin typeface="+mn-lt"/>
                        </a:rPr>
                        <a:t>USE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O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T(6)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Номер дома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При наличии у дома корпуса, корпус указывается через знак «\»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</a:tr>
              <a:tr h="5367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10.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DOCTOR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CODE_MDR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O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N(11)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Код участкового врача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В качестве кода врача указывается СНИЛС без разделителей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</a:tr>
              <a:tr h="2502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11.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 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FAM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O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T(100)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Фамилия врача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 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</a:tr>
              <a:tr h="2502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12.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 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IM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O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T(100)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Имя врача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 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</a:tr>
              <a:tr h="2502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13.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 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OT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У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T(100)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Отчество врача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 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</a:tr>
              <a:tr h="2243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14.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 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DR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O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+mn-lt"/>
                        </a:rPr>
                        <a:t>T(10)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+mn-lt"/>
                        </a:rPr>
                        <a:t>Дата рождения врача</a:t>
                      </a:r>
                      <a:endParaRPr lang="ru-RU" sz="11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</a:rPr>
                        <a:t> 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8085" marR="1808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875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3175" y="0"/>
            <a:ext cx="9147175" cy="1035781"/>
          </a:xfrm>
          <a:prstGeom prst="rect">
            <a:avLst/>
          </a:prstGeom>
          <a:noFill/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>
                <a:solidFill>
                  <a:schemeClr val="bg1"/>
                </a:solidFill>
              </a:rPr>
              <a:t>Участки с прикрепленным населением свыше </a:t>
            </a:r>
            <a:endParaRPr lang="en-US" sz="2400" dirty="0" smtClean="0">
              <a:solidFill>
                <a:schemeClr val="bg1"/>
              </a:solidFill>
            </a:endParaRPr>
          </a:p>
          <a:p>
            <a:pPr algn="ctr"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 smtClean="0">
                <a:solidFill>
                  <a:schemeClr val="bg1"/>
                </a:solidFill>
              </a:rPr>
              <a:t>5000 </a:t>
            </a:r>
            <a:r>
              <a:rPr lang="ru-RU" sz="2400" dirty="0">
                <a:solidFill>
                  <a:schemeClr val="bg1"/>
                </a:solidFill>
              </a:rPr>
              <a:t>человек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4</a:t>
            </a:r>
            <a:endParaRPr lang="ru-RU" sz="1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105831"/>
              </p:ext>
            </p:extLst>
          </p:nvPr>
        </p:nvGraphicFramePr>
        <p:xfrm>
          <a:off x="777612" y="1480757"/>
          <a:ext cx="7583639" cy="44606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66344"/>
                <a:gridCol w="1200891"/>
                <a:gridCol w="1316404"/>
              </a:tblGrid>
              <a:tr h="18422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smtClean="0">
                          <a:solidFill>
                            <a:schemeClr val="bg1"/>
                          </a:solidFill>
                          <a:effectLst/>
                        </a:rPr>
                        <a:t>Наименование МО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smtClean="0">
                          <a:solidFill>
                            <a:schemeClr val="bg1"/>
                          </a:solidFill>
                          <a:effectLst/>
                        </a:rPr>
                        <a:t>К-во ЗЛ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Код врача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>
                    <a:solidFill>
                      <a:schemeClr val="accent1"/>
                    </a:solidFill>
                  </a:tcPr>
                </a:tc>
              </a:tr>
              <a:tr h="3334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НУЗ "ОТДЕЛЕНЧЕСКАЯ КЛИНИЧЕСКАЯ БОЛЬНИЦА НА СТАНЦИИ МИНЕРАЛЬНЫЕ ВОДЫ" О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6116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03041697219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</a:tr>
              <a:tr h="1842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ГБУЗ СК "ГОРОДСКАЯ ПОЛИКЛИНИКА N 1" Г. ПЯТИГОРСКА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5950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01665569571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</a:tr>
              <a:tr h="1842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ГБУЗ СК "ГОРОДСКАЯ ПОЛИКЛИНИКА N 1" Г. ПЯТИГОРСКА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5766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12485300441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</a:tr>
              <a:tr h="1842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ГБУЗ СК "СОВЕТСКАЯ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5719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01088174634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</a:tr>
              <a:tr h="3334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НУЗ "ОТДЕЛЕНЧЕСКАЯ КЛИНИЧЕСКАЯ БОЛЬНИЦА НА СТАНЦИИ МИНЕРАЛЬНЫЕ ВОДЫ"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5703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06190468361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</a:tr>
              <a:tr h="1842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ГБУЗ СК "КИРОВСКАЯ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5443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01181136194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</a:tr>
              <a:tr h="1842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ГБУЗ СК "ИЗОБИЛЬНЕНСКАЯ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5433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09517932399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</a:tr>
              <a:tr h="1842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ГБУЗ СК "ИЗОБИЛЬНЕНСКАЯ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5432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00955925473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</a:tr>
              <a:tr h="1842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ГБУЗ СК "ИЗОБИЛЬНЕНСКАЯ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5312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01710558114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</a:tr>
              <a:tr h="1842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ГБУЗ СК "ШПАКОВСКАЯ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5291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18802082874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</a:tr>
              <a:tr h="1842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ГБУЗ СК "ИЗОБИЛЬНЕНСКАЯ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5271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01710554106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</a:tr>
              <a:tr h="1842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ГБУЗ СК "ИЗОБИЛЬНЕНСКАЯ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5216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01874821267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</a:tr>
              <a:tr h="1842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ГБУЗ СК "БУДЁННОВСКАЯ ЦРБ 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5208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01129380613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</a:tr>
              <a:tr h="1842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ГБУЗ СК "БУДЁННОВСКАЯ ЦРБ 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5191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15309375865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</a:tr>
              <a:tr h="1842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ГБУЗ СК "БУДЁННОВСКАЯ ЦРБ 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5182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01129396527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</a:tr>
              <a:tr h="1842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ГБУЗ СК "ГОРОДСКАЯ ПОЛИКЛИНИКА N 1" Г. ПЯТИГОРСКА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5140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13260018506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</a:tr>
              <a:tr h="1842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ГБУЗ СК "ПРЕДГОРНАЯ ЦРБ"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5089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01033423877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</a:tr>
              <a:tr h="1842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ГБУЗ СК "ГОРОДСКАЯ ПОЛИКЛИНИКА N 1" Г. ПЯТИГОРСКА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5085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12646580569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</a:tr>
              <a:tr h="1842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ГБУЗ СК "БУДЁННОВСКАЯ ЦРБ "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5076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01087338431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</a:tr>
              <a:tr h="1842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ГБУЗ СК "КИРОВСКАЯ ЦРБ"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5063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01181139503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9211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056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3175" y="0"/>
            <a:ext cx="9147175" cy="1035781"/>
          </a:xfrm>
          <a:prstGeom prst="rect">
            <a:avLst/>
          </a:prstGeom>
          <a:noFill/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>
                <a:solidFill>
                  <a:schemeClr val="bg1"/>
                </a:solidFill>
              </a:rPr>
              <a:t>Участки с прикрепленным населением менее </a:t>
            </a:r>
            <a:endParaRPr lang="en-US" sz="2400" dirty="0" smtClean="0">
              <a:solidFill>
                <a:schemeClr val="bg1"/>
              </a:solidFill>
            </a:endParaRPr>
          </a:p>
          <a:p>
            <a:pPr algn="ctr"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 smtClean="0">
                <a:solidFill>
                  <a:schemeClr val="bg1"/>
                </a:solidFill>
              </a:rPr>
              <a:t>500 </a:t>
            </a:r>
            <a:r>
              <a:rPr lang="ru-RU" sz="2400" dirty="0">
                <a:solidFill>
                  <a:schemeClr val="bg1"/>
                </a:solidFill>
              </a:rPr>
              <a:t>человек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5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9141449"/>
              </p:ext>
            </p:extLst>
          </p:nvPr>
        </p:nvGraphicFramePr>
        <p:xfrm>
          <a:off x="1402833" y="1102451"/>
          <a:ext cx="6770455" cy="5637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46321"/>
                <a:gridCol w="919742"/>
                <a:gridCol w="1004392"/>
              </a:tblGrid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Наименование МО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К-во ЗЛ</a:t>
                      </a:r>
                      <a:endParaRPr lang="ru-RU" sz="11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Код врача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>
                    <a:solidFill>
                      <a:schemeClr val="accent1"/>
                    </a:solidFill>
                  </a:tcPr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"АПАНАСЕНКОВСКАЯ ЦРБ 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483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09451734685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"ГОРОДСКАЯ КЛИНИЧЕСКАЯ ПОЛИКЛИНИКА № 6" Г. СТАВРОПОЛЯ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479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12334183320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НУЗ "УЗЛОВАЯ ПОЛИКЛИНИКА НА СТАНЦИИ СТАВРОПОЛЬ ОАО "РЖД"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478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01771205829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"БЛАГОДАРНЕНСКАЯ ЦРБ"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478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01133878218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"ГЕОРГИЕВСКАЯ ГДП"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469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03214202379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"ГККДП"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465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09455316283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"ГОРОДСКАЯ ПОЛИКЛИНИКА " Г. ЕССЕНТУКИ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444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00733935137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"ИПАТОВСКАЯ ЦРБ"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431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01710647214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"ГОРОДСКАЯ ПОЛИКЛИНИКА № 2" Г.ЖЕЛЕЗНОВОДСКА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423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05053036308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ГАУЗ СК "ГОРОДСКАЯ ПОЛИКЛИНИКА N 3" Г. СТАВРОПОЛЯ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383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15941732485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"ГОРОДСКАЯ ПОЛИКЛИНИКА N 1" Г. ПЯТИГОРСКА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366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14637191876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НУЗ "УЗЛОВАЯ ПОЛИКЛИНИКА НА СТАНЦИИ СТАВРОПОЛЬ ОАО "РЖД"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360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01771203421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"ГОРОДСКАЯ ПОЛИКЛИНИКА " Г. ЕССЕНТУКИ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360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07727399209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"ГОРОДСКАЯ ПОЛИКЛИНИКА N 3" Г. ПЯТИГОРСКА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348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01665569167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"НЕЗЛОБНЕНСКАЯ РАЙОННАЯ БОЛЬНИЦА"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342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02441247612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"ГДБ" Г.НЕВИННОМЫССКА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340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01297741860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"ГОРОДСКАЯ ПОЛИКЛИНИКА N 3" Г. ПЯТИГОРСКА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323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01713387128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"НЕЗЛОБНЕНСКАЯ РАЙОННАЯ БОЛЬНИЦА"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288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09517934504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"НОВОСЕЛИЦКАЯ ЦРБ"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278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11883468388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"ДЕТСКАЯ БОЛЬНИЦА" Г.ЕССЕНТУКИ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244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00713935933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"ГОРОДСКАЯ ПОЛИКЛИНИКА N 1" Г.СТАВРОПОЛЯ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238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16685772124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"ГОРОДСКАЯ ПОЛИКЛИНИКА N 3" Г. ПЯТИГОРСКА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237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01665569571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"СОВЕТСКАЯ ЦРБ"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237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05410978450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"НОВОАЛЕКСАНДРОВСКАЯ ЦРБ"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234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09455319491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"ГОРОДСКАЯ ПОЛИКЛИНИКА N 3" Г. ПЯТИГОРСКА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225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13684643993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"НОВОСЕЛИЦКАЯ ЦРБ"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222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07633514263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"АНДРОПОВСКАЯ ЦРБ"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218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10257301708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ГАУЗ СК "ГОРОДСКАЯ ПОЛИКЛИНИКА N 3" Г. СТАВРОПОЛЯ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195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01874823170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"ГККДП"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195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09455335388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ГАУЗ СК "ГОРОДСКАЯ ПОЛИКЛИНИКА N 3" Г. СТАВРОПОЛЯ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190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14453608053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"ГДКП № 2" Г. СТАВРОПОЛЯ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190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13251680837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"ГОРОДСКАЯ ПОЛИКЛИНИКА N 1" Г.СТАВРОПОЛЯ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188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16396988743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"НОВОСЕЛИЦКАЯ ЦРБ"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181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01035421580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"ЛЕВОКУМСКАЯ ЦРБ"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174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01298250240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АНМО "СКККДЦ"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174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13552443950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"НОВОСЕЛИЦКАЯ ЦРБ"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167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15394620982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ГБУЗ СК "ГОРОДСКАЯ ПОЛИКЛИНИКА N 1" Г.СТАВРОПОЛЯ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163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17505188674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ГАУЗ СК "ГОРОДСКАЯ ПОЛИКЛИНИКА № 1" Г. ЖЕЛЕЗНОВОДСКА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157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15185302549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  <a:tr h="10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ГБУЗ СК "ГДП № 3" Г. СТАВРОПОЛЯ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151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01434006793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2000" marT="300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025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Прямоугольник 5"/>
          <p:cNvSpPr>
            <a:spLocks noChangeArrowheads="1"/>
          </p:cNvSpPr>
          <p:nvPr/>
        </p:nvSpPr>
        <p:spPr bwMode="auto">
          <a:xfrm>
            <a:off x="2862580" y="4486686"/>
            <a:ext cx="5969000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1700" dirty="0" smtClean="0">
                <a:latin typeface="+mn-lt"/>
              </a:rPr>
              <a:t>2017.01.20,</a:t>
            </a:r>
            <a:r>
              <a:rPr lang="en-US" altLang="ru-RU" sz="1700" dirty="0" smtClean="0">
                <a:latin typeface="+mn-lt"/>
              </a:rPr>
              <a:t> </a:t>
            </a:r>
            <a:r>
              <a:rPr lang="ru-RU" altLang="ru-RU" sz="1700" dirty="0" smtClean="0">
                <a:latin typeface="+mn-lt"/>
              </a:rPr>
              <a:t>Захаров А.А, </a:t>
            </a:r>
          </a:p>
          <a:p>
            <a:pPr algn="r" eaLnBrk="1" hangingPunct="1">
              <a:defRPr/>
            </a:pPr>
            <a:r>
              <a:rPr lang="ru-RU" altLang="ru-RU" sz="1700" dirty="0" smtClean="0">
                <a:latin typeface="+mn-lt"/>
              </a:rPr>
              <a:t>заместитель начальника отдела </a:t>
            </a:r>
          </a:p>
          <a:p>
            <a:pPr algn="r" eaLnBrk="1" hangingPunct="1">
              <a:defRPr/>
            </a:pPr>
            <a:r>
              <a:rPr lang="ru-RU" altLang="ru-RU" sz="1700" dirty="0" smtClean="0">
                <a:latin typeface="+mn-lt"/>
              </a:rPr>
              <a:t>сопровождения баз данных </a:t>
            </a:r>
            <a:r>
              <a:rPr lang="ru-RU" altLang="ru-RU" sz="1700" dirty="0">
                <a:latin typeface="+mn-lt"/>
              </a:rPr>
              <a:t>и МВ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4946917"/>
            <a:ext cx="5434642" cy="19110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18797</TotalTime>
  <Words>1156</Words>
  <Application>Microsoft Office PowerPoint</Application>
  <PresentationFormat>Экран (4:3)</PresentationFormat>
  <Paragraphs>432</Paragraphs>
  <Slides>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Ньорба Максим Юрьевич</dc:creator>
  <cp:lastModifiedBy>Захаров Алексей Андреевич</cp:lastModifiedBy>
  <cp:revision>856</cp:revision>
  <cp:lastPrinted>2016-12-12T12:11:13Z</cp:lastPrinted>
  <dcterms:created xsi:type="dcterms:W3CDTF">2015-03-16T08:19:36Z</dcterms:created>
  <dcterms:modified xsi:type="dcterms:W3CDTF">2017-01-20T06:49:53Z</dcterms:modified>
</cp:coreProperties>
</file>