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0" r:id="rId2"/>
    <p:sldId id="417" r:id="rId3"/>
    <p:sldId id="407" r:id="rId4"/>
    <p:sldId id="436" r:id="rId5"/>
    <p:sldId id="419" r:id="rId6"/>
    <p:sldId id="430" r:id="rId7"/>
    <p:sldId id="438" r:id="rId8"/>
    <p:sldId id="439" r:id="rId9"/>
    <p:sldId id="435" r:id="rId10"/>
    <p:sldId id="440" r:id="rId11"/>
    <p:sldId id="434" r:id="rId12"/>
    <p:sldId id="432" r:id="rId13"/>
    <p:sldId id="331" r:id="rId14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926C"/>
    <a:srgbClr val="71DAFF"/>
    <a:srgbClr val="00CC99"/>
    <a:srgbClr val="FA0000"/>
    <a:srgbClr val="CCECFF"/>
    <a:srgbClr val="FF5050"/>
    <a:srgbClr val="FF3F3F"/>
    <a:srgbClr val="FFFF25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61" autoAdjust="0"/>
    <p:restoredTop sz="93833" autoAdjust="0"/>
  </p:normalViewPr>
  <p:slideViewPr>
    <p:cSldViewPr snapToGrid="0">
      <p:cViewPr varScale="1">
        <p:scale>
          <a:sx n="62" d="100"/>
          <a:sy n="62" d="100"/>
        </p:scale>
        <p:origin x="53" y="30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262D39-83B4-4EBB-969E-CAB0707208CC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</dgm:spPr>
      <dgm:t>
        <a:bodyPr/>
        <a:lstStyle/>
        <a:p>
          <a:endParaRPr lang="ru-RU"/>
        </a:p>
      </dgm:t>
    </dgm:pt>
    <dgm:pt modelId="{6341730C-9C5D-4939-A582-A9785AA0A113}">
      <dgm:prSet phldrT="[Текст]" phldr="1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ru-RU" sz="800" dirty="0"/>
        </a:p>
      </dgm:t>
    </dgm:pt>
    <dgm:pt modelId="{D6D19209-9F01-4F5F-B9C2-2B6F0F343E48}" type="parTrans" cxnId="{82D27933-C0A1-4392-8B3B-4D6850EF5FBD}">
      <dgm:prSet/>
      <dgm:spPr/>
      <dgm:t>
        <a:bodyPr/>
        <a:lstStyle/>
        <a:p>
          <a:endParaRPr lang="ru-RU"/>
        </a:p>
      </dgm:t>
    </dgm:pt>
    <dgm:pt modelId="{AEB227F5-F15A-47C7-9E43-E94B75C4D243}" type="sibTrans" cxnId="{82D27933-C0A1-4392-8B3B-4D6850EF5FBD}">
      <dgm:prSet/>
      <dgm:spPr/>
      <dgm:t>
        <a:bodyPr/>
        <a:lstStyle/>
        <a:p>
          <a:endParaRPr lang="ru-RU"/>
        </a:p>
      </dgm:t>
    </dgm:pt>
    <dgm:pt modelId="{4E8614A2-7B82-4ECC-8CA3-85C696BEE87D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/>
          <a:r>
            <a:rPr lang="ru-RU" sz="1300" dirty="0" smtClean="0">
              <a:solidFill>
                <a:schemeClr val="bg1"/>
              </a:solidFill>
            </a:rPr>
            <a:t>Уточнение контактных данных   ( в т.ч. через соседей, родственников);</a:t>
          </a:r>
          <a:endParaRPr lang="ru-RU" sz="1300" dirty="0">
            <a:solidFill>
              <a:schemeClr val="bg1"/>
            </a:solidFill>
          </a:endParaRPr>
        </a:p>
      </dgm:t>
    </dgm:pt>
    <dgm:pt modelId="{35947B1D-E83B-4879-9997-D5A5D1FCBE2D}" type="parTrans" cxnId="{55A63B28-4139-4495-82DF-F67B49779D40}">
      <dgm:prSet/>
      <dgm:spPr/>
      <dgm:t>
        <a:bodyPr/>
        <a:lstStyle/>
        <a:p>
          <a:endParaRPr lang="ru-RU"/>
        </a:p>
      </dgm:t>
    </dgm:pt>
    <dgm:pt modelId="{0ABD6B5F-A336-4547-85FE-550E608944D3}" type="sibTrans" cxnId="{55A63B28-4139-4495-82DF-F67B49779D40}">
      <dgm:prSet/>
      <dgm:spPr/>
      <dgm:t>
        <a:bodyPr/>
        <a:lstStyle/>
        <a:p>
          <a:endParaRPr lang="ru-RU"/>
        </a:p>
      </dgm:t>
    </dgm:pt>
    <dgm:pt modelId="{2F676574-BE2D-4DBF-97DB-4E528E0B1244}">
      <dgm:prSet phldrT="[Текст]" phldr="1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ru-RU" sz="800" dirty="0"/>
        </a:p>
      </dgm:t>
    </dgm:pt>
    <dgm:pt modelId="{4A5A4B9B-57D4-4719-A9EA-621C11D70873}" type="parTrans" cxnId="{6BFB6D6F-18BC-42C0-80D8-85AFA9F0B148}">
      <dgm:prSet/>
      <dgm:spPr/>
      <dgm:t>
        <a:bodyPr/>
        <a:lstStyle/>
        <a:p>
          <a:endParaRPr lang="ru-RU"/>
        </a:p>
      </dgm:t>
    </dgm:pt>
    <dgm:pt modelId="{E2E65217-610D-40E9-9DEE-8A59C5B10D80}" type="sibTrans" cxnId="{6BFB6D6F-18BC-42C0-80D8-85AFA9F0B148}">
      <dgm:prSet/>
      <dgm:spPr/>
      <dgm:t>
        <a:bodyPr/>
        <a:lstStyle/>
        <a:p>
          <a:endParaRPr lang="ru-RU"/>
        </a:p>
      </dgm:t>
    </dgm:pt>
    <dgm:pt modelId="{83BF87F3-F536-4DE1-9923-502A14D6FAD7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Подготовка списков  для уведомлений   о   диспансеризации: согласование очередности  информирования, режима рассылок смс-уведомлений);</a:t>
          </a:r>
          <a:endParaRPr lang="ru-RU" sz="1150" dirty="0">
            <a:solidFill>
              <a:schemeClr val="bg1"/>
            </a:solidFill>
          </a:endParaRPr>
        </a:p>
      </dgm:t>
    </dgm:pt>
    <dgm:pt modelId="{416B85D6-0DAE-48C1-B898-0694D7E4D185}" type="parTrans" cxnId="{ABB81997-38AE-4993-A897-01182D62FDF5}">
      <dgm:prSet/>
      <dgm:spPr/>
      <dgm:t>
        <a:bodyPr/>
        <a:lstStyle/>
        <a:p>
          <a:endParaRPr lang="ru-RU"/>
        </a:p>
      </dgm:t>
    </dgm:pt>
    <dgm:pt modelId="{23001FD0-C493-4765-8EA0-C234C6A9A47F}" type="sibTrans" cxnId="{ABB81997-38AE-4993-A897-01182D62FDF5}">
      <dgm:prSet/>
      <dgm:spPr/>
      <dgm:t>
        <a:bodyPr/>
        <a:lstStyle/>
        <a:p>
          <a:endParaRPr lang="ru-RU"/>
        </a:p>
      </dgm:t>
    </dgm:pt>
    <dgm:pt modelId="{5094682C-6CB6-4F13-8208-85C527344289}">
      <dgm:prSet phldrT="[Текст]" phldr="1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ru-RU" sz="800" dirty="0"/>
        </a:p>
      </dgm:t>
    </dgm:pt>
    <dgm:pt modelId="{FACD03B4-5470-43BE-9936-9EBA4A5C5B56}" type="parTrans" cxnId="{FAC3A2A4-A9FA-43C9-99A8-7C03262B06E3}">
      <dgm:prSet/>
      <dgm:spPr/>
      <dgm:t>
        <a:bodyPr/>
        <a:lstStyle/>
        <a:p>
          <a:endParaRPr lang="ru-RU"/>
        </a:p>
      </dgm:t>
    </dgm:pt>
    <dgm:pt modelId="{E2D73CEC-CFF2-4737-9C85-023DD2728F30}" type="sibTrans" cxnId="{FAC3A2A4-A9FA-43C9-99A8-7C03262B06E3}">
      <dgm:prSet/>
      <dgm:spPr/>
      <dgm:t>
        <a:bodyPr/>
        <a:lstStyle/>
        <a:p>
          <a:endParaRPr lang="ru-RU"/>
        </a:p>
      </dgm:t>
    </dgm:pt>
    <dgm:pt modelId="{500F81BD-E208-4158-82DE-3F84CC9D4F4D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Тематические выступления в коллективах застрахованных (организациях, учреждениях);</a:t>
          </a:r>
          <a:endParaRPr lang="ru-RU" sz="1200" dirty="0">
            <a:solidFill>
              <a:schemeClr val="bg1"/>
            </a:solidFill>
          </a:endParaRPr>
        </a:p>
      </dgm:t>
    </dgm:pt>
    <dgm:pt modelId="{09EF0EAE-6282-43A7-A5CA-89609892EA3E}" type="parTrans" cxnId="{48733AC7-9603-4575-81E8-F0B3B3E4F75F}">
      <dgm:prSet/>
      <dgm:spPr/>
      <dgm:t>
        <a:bodyPr/>
        <a:lstStyle/>
        <a:p>
          <a:endParaRPr lang="ru-RU"/>
        </a:p>
      </dgm:t>
    </dgm:pt>
    <dgm:pt modelId="{621BF5AC-6F17-4022-B330-9F528C3D238D}" type="sibTrans" cxnId="{48733AC7-9603-4575-81E8-F0B3B3E4F75F}">
      <dgm:prSet/>
      <dgm:spPr/>
      <dgm:t>
        <a:bodyPr/>
        <a:lstStyle/>
        <a:p>
          <a:endParaRPr lang="ru-RU"/>
        </a:p>
      </dgm:t>
    </dgm:pt>
    <dgm:pt modelId="{4C22B2F1-6C02-4FF2-9D09-526B07424417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/>
          <a:r>
            <a:rPr lang="ru-RU" sz="1300" dirty="0" smtClean="0">
              <a:solidFill>
                <a:schemeClr val="bg1"/>
              </a:solidFill>
            </a:rPr>
            <a:t>- </a:t>
          </a:r>
          <a:r>
            <a:rPr lang="ru-RU" sz="1300" dirty="0" err="1" smtClean="0">
              <a:solidFill>
                <a:schemeClr val="bg1"/>
              </a:solidFill>
            </a:rPr>
            <a:t>Обзвон</a:t>
          </a:r>
          <a:r>
            <a:rPr lang="ru-RU" sz="1300" dirty="0" smtClean="0">
              <a:solidFill>
                <a:schemeClr val="bg1"/>
              </a:solidFill>
            </a:rPr>
            <a:t> /обход  застрахованных по различным поводам (не имеющих моб. телефонов , не реагирующих на смс -уведомления ) </a:t>
          </a:r>
          <a:endParaRPr lang="ru-RU" sz="1300" dirty="0">
            <a:solidFill>
              <a:schemeClr val="bg1"/>
            </a:solidFill>
          </a:endParaRPr>
        </a:p>
      </dgm:t>
    </dgm:pt>
    <dgm:pt modelId="{0E962371-D276-4976-904B-9EF5493F8013}" type="parTrans" cxnId="{1CD7A7C9-0228-4D16-ABA0-07A40EAD592F}">
      <dgm:prSet/>
      <dgm:spPr/>
      <dgm:t>
        <a:bodyPr/>
        <a:lstStyle/>
        <a:p>
          <a:endParaRPr lang="ru-RU"/>
        </a:p>
      </dgm:t>
    </dgm:pt>
    <dgm:pt modelId="{5AF25B80-6248-45EB-ADB2-ED97FDC89D46}" type="sibTrans" cxnId="{1CD7A7C9-0228-4D16-ABA0-07A40EAD592F}">
      <dgm:prSet/>
      <dgm:spPr/>
      <dgm:t>
        <a:bodyPr/>
        <a:lstStyle/>
        <a:p>
          <a:endParaRPr lang="ru-RU"/>
        </a:p>
      </dgm:t>
    </dgm:pt>
    <dgm:pt modelId="{DDDD6A48-CD25-4183-81D1-340FED3A0DE1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>
            <a:tabLst>
              <a:tab pos="0" algn="l"/>
            </a:tabLst>
          </a:pPr>
          <a:r>
            <a:rPr lang="ru-RU" sz="1300" dirty="0" smtClean="0">
              <a:solidFill>
                <a:schemeClr val="bg1"/>
              </a:solidFill>
            </a:rPr>
            <a:t>Информирование о диспансеризации и порядке ее проведения;</a:t>
          </a:r>
          <a:endParaRPr lang="ru-RU" sz="1300" dirty="0">
            <a:solidFill>
              <a:schemeClr val="bg1"/>
            </a:solidFill>
          </a:endParaRPr>
        </a:p>
      </dgm:t>
    </dgm:pt>
    <dgm:pt modelId="{733D047E-C801-4C5A-9778-489A97B369CB}" type="parTrans" cxnId="{0DC74F82-2131-4F05-8E43-6F2511C058F8}">
      <dgm:prSet/>
      <dgm:spPr/>
      <dgm:t>
        <a:bodyPr/>
        <a:lstStyle/>
        <a:p>
          <a:endParaRPr lang="ru-RU"/>
        </a:p>
      </dgm:t>
    </dgm:pt>
    <dgm:pt modelId="{78C49D00-3590-4054-AA21-0D8A10763826}" type="sibTrans" cxnId="{0DC74F82-2131-4F05-8E43-6F2511C058F8}">
      <dgm:prSet/>
      <dgm:spPr/>
      <dgm:t>
        <a:bodyPr/>
        <a:lstStyle/>
        <a:p>
          <a:endParaRPr lang="ru-RU"/>
        </a:p>
      </dgm:t>
    </dgm:pt>
    <dgm:pt modelId="{FDD2822C-B08F-4D5B-AA48-BDCE15AA7E3E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>
            <a:tabLst>
              <a:tab pos="0" algn="l"/>
            </a:tabLst>
          </a:pPr>
          <a:r>
            <a:rPr lang="ru-RU" sz="1300" dirty="0" smtClean="0">
              <a:solidFill>
                <a:schemeClr val="bg1"/>
              </a:solidFill>
            </a:rPr>
            <a:t>Оказание консультативных  услуг при обращениях  граждан  в рамках  своих компетенций;</a:t>
          </a:r>
          <a:endParaRPr lang="ru-RU" sz="1300" dirty="0">
            <a:solidFill>
              <a:schemeClr val="bg1"/>
            </a:solidFill>
          </a:endParaRPr>
        </a:p>
      </dgm:t>
    </dgm:pt>
    <dgm:pt modelId="{9537094B-17AA-439E-AFEA-6B54E64BF16D}" type="parTrans" cxnId="{3D1A38F9-C3DF-48D6-9B0A-319A63948589}">
      <dgm:prSet/>
      <dgm:spPr/>
      <dgm:t>
        <a:bodyPr/>
        <a:lstStyle/>
        <a:p>
          <a:endParaRPr lang="ru-RU"/>
        </a:p>
      </dgm:t>
    </dgm:pt>
    <dgm:pt modelId="{60C969FA-1470-45FE-AFE5-9E004E126C29}" type="sibTrans" cxnId="{3D1A38F9-C3DF-48D6-9B0A-319A63948589}">
      <dgm:prSet/>
      <dgm:spPr/>
      <dgm:t>
        <a:bodyPr/>
        <a:lstStyle/>
        <a:p>
          <a:endParaRPr lang="ru-RU"/>
        </a:p>
      </dgm:t>
    </dgm:pt>
    <dgm:pt modelId="{5F47728B-E452-4552-A410-2B01F3A8512B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>
            <a:tabLst>
              <a:tab pos="0" algn="l"/>
            </a:tabLst>
          </a:pPr>
          <a:r>
            <a:rPr lang="ru-RU" sz="1300" dirty="0" smtClean="0">
              <a:solidFill>
                <a:schemeClr val="bg1"/>
              </a:solidFill>
            </a:rPr>
            <a:t>Выдача справок об объемах и стоимости оказанной медицинской помощи. </a:t>
          </a:r>
          <a:endParaRPr lang="ru-RU" sz="1300" dirty="0">
            <a:solidFill>
              <a:schemeClr val="bg1"/>
            </a:solidFill>
          </a:endParaRPr>
        </a:p>
      </dgm:t>
    </dgm:pt>
    <dgm:pt modelId="{3FB014C8-9FAB-4A29-AF58-B59D55D6463E}" type="parTrans" cxnId="{D42D2E6A-0F4B-4A4A-985D-4D79C05EC426}">
      <dgm:prSet/>
      <dgm:spPr/>
      <dgm:t>
        <a:bodyPr/>
        <a:lstStyle/>
        <a:p>
          <a:endParaRPr lang="ru-RU"/>
        </a:p>
      </dgm:t>
    </dgm:pt>
    <dgm:pt modelId="{725CD959-064C-4B5E-8C06-FA4AB0AFEB96}" type="sibTrans" cxnId="{D42D2E6A-0F4B-4A4A-985D-4D79C05EC426}">
      <dgm:prSet/>
      <dgm:spPr/>
      <dgm:t>
        <a:bodyPr/>
        <a:lstStyle/>
        <a:p>
          <a:endParaRPr lang="ru-RU"/>
        </a:p>
      </dgm:t>
    </dgm:pt>
    <dgm:pt modelId="{15466F3B-D0B5-4FAA-A5A4-36BF2C6C4F68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Уточнение  данных по маршрутизации при прохождении диспансеризации;</a:t>
          </a:r>
          <a:endParaRPr lang="ru-RU" sz="1150" dirty="0">
            <a:solidFill>
              <a:schemeClr val="bg1"/>
            </a:solidFill>
          </a:endParaRPr>
        </a:p>
      </dgm:t>
    </dgm:pt>
    <dgm:pt modelId="{D32F7C46-D398-4EE2-BEFD-B756377FD9CC}" type="parTrans" cxnId="{4A7D1D06-4F0A-4B89-9081-86FA28EA8F52}">
      <dgm:prSet/>
      <dgm:spPr/>
      <dgm:t>
        <a:bodyPr/>
        <a:lstStyle/>
        <a:p>
          <a:endParaRPr lang="ru-RU"/>
        </a:p>
      </dgm:t>
    </dgm:pt>
    <dgm:pt modelId="{A8BE6671-C868-45BE-AD2F-997FC6182174}" type="sibTrans" cxnId="{4A7D1D06-4F0A-4B89-9081-86FA28EA8F52}">
      <dgm:prSet/>
      <dgm:spPr/>
      <dgm:t>
        <a:bodyPr/>
        <a:lstStyle/>
        <a:p>
          <a:endParaRPr lang="ru-RU"/>
        </a:p>
      </dgm:t>
    </dgm:pt>
    <dgm:pt modelId="{940E4E46-8970-4D6F-AAFC-CF5EA7283767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Информационная работа с пациентами, находящими на лечении, обеспечение  их  индивидуальными информационными материалами;</a:t>
          </a:r>
          <a:endParaRPr lang="ru-RU" sz="1150" dirty="0">
            <a:solidFill>
              <a:schemeClr val="bg1"/>
            </a:solidFill>
          </a:endParaRPr>
        </a:p>
      </dgm:t>
    </dgm:pt>
    <dgm:pt modelId="{D1C25F75-273F-49ED-BAAD-A237AEF519C3}" type="parTrans" cxnId="{DE05A0C9-C7A5-4907-8FAC-183A3EF60E70}">
      <dgm:prSet/>
      <dgm:spPr/>
      <dgm:t>
        <a:bodyPr/>
        <a:lstStyle/>
        <a:p>
          <a:endParaRPr lang="ru-RU"/>
        </a:p>
      </dgm:t>
    </dgm:pt>
    <dgm:pt modelId="{D798699C-A41F-4456-8E13-4F300EB0DE00}" type="sibTrans" cxnId="{DE05A0C9-C7A5-4907-8FAC-183A3EF60E70}">
      <dgm:prSet/>
      <dgm:spPr/>
      <dgm:t>
        <a:bodyPr/>
        <a:lstStyle/>
        <a:p>
          <a:endParaRPr lang="ru-RU"/>
        </a:p>
      </dgm:t>
    </dgm:pt>
    <dgm:pt modelId="{CBC3D85F-BBB8-4D98-9DEE-86B12E65A0E7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Консультирование застрахованных граждан по вопросам медицинской помощи; </a:t>
          </a:r>
          <a:endParaRPr lang="ru-RU" sz="1150" dirty="0">
            <a:solidFill>
              <a:schemeClr val="bg1"/>
            </a:solidFill>
          </a:endParaRPr>
        </a:p>
      </dgm:t>
    </dgm:pt>
    <dgm:pt modelId="{716E4CE5-F926-4075-B83B-3B3BEEB66918}" type="parTrans" cxnId="{9E1EE141-58A1-4FF0-B58D-E5E3AD65AE27}">
      <dgm:prSet/>
      <dgm:spPr/>
      <dgm:t>
        <a:bodyPr/>
        <a:lstStyle/>
        <a:p>
          <a:endParaRPr lang="ru-RU"/>
        </a:p>
      </dgm:t>
    </dgm:pt>
    <dgm:pt modelId="{EA66430D-E85B-4017-8C5D-7B85ECAB24B8}" type="sibTrans" cxnId="{9E1EE141-58A1-4FF0-B58D-E5E3AD65AE27}">
      <dgm:prSet/>
      <dgm:spPr/>
      <dgm:t>
        <a:bodyPr/>
        <a:lstStyle/>
        <a:p>
          <a:endParaRPr lang="ru-RU"/>
        </a:p>
      </dgm:t>
    </dgm:pt>
    <dgm:pt modelId="{D8B58702-8F9D-4D6B-AB9E-3C2180ADBBD0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Анкетирование  на базе  МО о  качестве и доступности медицинской помощи</a:t>
          </a:r>
          <a:endParaRPr lang="ru-RU" sz="1150" dirty="0">
            <a:solidFill>
              <a:schemeClr val="bg1"/>
            </a:solidFill>
          </a:endParaRPr>
        </a:p>
      </dgm:t>
    </dgm:pt>
    <dgm:pt modelId="{93054DB8-CF6B-4DA5-86B0-5F71805514EB}" type="parTrans" cxnId="{AE586D0B-7895-4F74-8AB8-FC4938B91F2E}">
      <dgm:prSet/>
      <dgm:spPr/>
      <dgm:t>
        <a:bodyPr/>
        <a:lstStyle/>
        <a:p>
          <a:endParaRPr lang="ru-RU"/>
        </a:p>
      </dgm:t>
    </dgm:pt>
    <dgm:pt modelId="{4E7DAF38-2517-4CE5-B8EA-95B226FA0F80}" type="sibTrans" cxnId="{AE586D0B-7895-4F74-8AB8-FC4938B91F2E}">
      <dgm:prSet/>
      <dgm:spPr/>
      <dgm:t>
        <a:bodyPr/>
        <a:lstStyle/>
        <a:p>
          <a:endParaRPr lang="ru-RU"/>
        </a:p>
      </dgm:t>
    </dgm:pt>
    <dgm:pt modelId="{27BA418E-4022-4056-99A6-3DF9A5FE629F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/>
          <a:endParaRPr lang="ru-RU" sz="1300" dirty="0">
            <a:solidFill>
              <a:schemeClr val="bg1"/>
            </a:solidFill>
          </a:endParaRPr>
        </a:p>
      </dgm:t>
    </dgm:pt>
    <dgm:pt modelId="{8CB0AFD6-70F3-46E1-9C5D-19F67A2A2403}" type="parTrans" cxnId="{3F878B99-CF26-4D13-B52F-34505BB0AB05}">
      <dgm:prSet/>
      <dgm:spPr/>
      <dgm:t>
        <a:bodyPr/>
        <a:lstStyle/>
        <a:p>
          <a:endParaRPr lang="ru-RU"/>
        </a:p>
      </dgm:t>
    </dgm:pt>
    <dgm:pt modelId="{CD3E8055-32A1-4046-B768-3A122BB04B83}" type="sibTrans" cxnId="{3F878B99-CF26-4D13-B52F-34505BB0AB05}">
      <dgm:prSet/>
      <dgm:spPr/>
      <dgm:t>
        <a:bodyPr/>
        <a:lstStyle/>
        <a:p>
          <a:endParaRPr lang="ru-RU"/>
        </a:p>
      </dgm:t>
    </dgm:pt>
    <dgm:pt modelId="{42A2B5E0-B7F6-4A4E-9C1E-238E661A5CF6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Оперативное решение  спорных вопросов;</a:t>
          </a:r>
          <a:endParaRPr lang="ru-RU" sz="1150" dirty="0">
            <a:solidFill>
              <a:schemeClr val="bg1"/>
            </a:solidFill>
          </a:endParaRPr>
        </a:p>
      </dgm:t>
    </dgm:pt>
    <dgm:pt modelId="{442A977D-4F4E-4FE8-994E-872BA855395E}" type="sibTrans" cxnId="{07A70576-2E8C-4A60-B6B9-6E57EB431528}">
      <dgm:prSet/>
      <dgm:spPr/>
      <dgm:t>
        <a:bodyPr/>
        <a:lstStyle/>
        <a:p>
          <a:endParaRPr lang="ru-RU"/>
        </a:p>
      </dgm:t>
    </dgm:pt>
    <dgm:pt modelId="{0EB7C3B6-232C-4D9B-B0F2-CBA6760A86C7}" type="parTrans" cxnId="{07A70576-2E8C-4A60-B6B9-6E57EB431528}">
      <dgm:prSet/>
      <dgm:spPr/>
      <dgm:t>
        <a:bodyPr/>
        <a:lstStyle/>
        <a:p>
          <a:endParaRPr lang="ru-RU"/>
        </a:p>
      </dgm:t>
    </dgm:pt>
    <dgm:pt modelId="{E5FA5D09-2168-4B77-9E6B-F0AC220BAC44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 Взаимодействие с общественными организациями  (общества инвалидов, волонтеры, моложеные организации) для организации информирования граждан  и обеспечения их  информационными материалами</a:t>
          </a:r>
          <a:endParaRPr lang="ru-RU" sz="1200" dirty="0">
            <a:solidFill>
              <a:schemeClr val="bg1"/>
            </a:solidFill>
          </a:endParaRPr>
        </a:p>
      </dgm:t>
    </dgm:pt>
    <dgm:pt modelId="{5D49AA9F-4C14-4950-98CD-3F77288247AE}" type="parTrans" cxnId="{AE7BFC5B-2B32-43DC-B382-B032A94C9CB1}">
      <dgm:prSet/>
      <dgm:spPr/>
      <dgm:t>
        <a:bodyPr/>
        <a:lstStyle/>
        <a:p>
          <a:endParaRPr lang="ru-RU"/>
        </a:p>
      </dgm:t>
    </dgm:pt>
    <dgm:pt modelId="{D45C0914-335A-43D0-822E-05788D772269}" type="sibTrans" cxnId="{AE7BFC5B-2B32-43DC-B382-B032A94C9CB1}">
      <dgm:prSet/>
      <dgm:spPr/>
      <dgm:t>
        <a:bodyPr/>
        <a:lstStyle/>
        <a:p>
          <a:endParaRPr lang="ru-RU"/>
        </a:p>
      </dgm:t>
    </dgm:pt>
    <dgm:pt modelId="{B321F58C-0755-410F-B688-980BC87DF4AB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Организация работы с застрахованными лицами в отдаленных населенных пунктах , в т.ч.  через взаимодействие с ФАП, органами исполнительной власти муниципальных образований</a:t>
          </a:r>
          <a:endParaRPr lang="ru-RU" sz="1200" dirty="0">
            <a:solidFill>
              <a:schemeClr val="bg1"/>
            </a:solidFill>
          </a:endParaRPr>
        </a:p>
      </dgm:t>
    </dgm:pt>
    <dgm:pt modelId="{014175AD-52C0-416D-A21A-C5018C0A2AC0}" type="parTrans" cxnId="{714A610F-2E8F-4341-A5DB-EC4EF7F9DFF4}">
      <dgm:prSet/>
      <dgm:spPr/>
      <dgm:t>
        <a:bodyPr/>
        <a:lstStyle/>
        <a:p>
          <a:endParaRPr lang="ru-RU"/>
        </a:p>
      </dgm:t>
    </dgm:pt>
    <dgm:pt modelId="{EED42E89-46C1-4DD6-A840-58F0C2308C26}" type="sibTrans" cxnId="{714A610F-2E8F-4341-A5DB-EC4EF7F9DFF4}">
      <dgm:prSet/>
      <dgm:spPr/>
      <dgm:t>
        <a:bodyPr/>
        <a:lstStyle/>
        <a:p>
          <a:endParaRPr lang="ru-RU"/>
        </a:p>
      </dgm:t>
    </dgm:pt>
    <dgm:pt modelId="{A93D3055-BC36-47DC-A483-91FE7413347A}" type="pres">
      <dgm:prSet presAssocID="{58262D39-83B4-4EBB-969E-CAB0707208CC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05CA1D-E1A9-4A22-AC93-E60571B638E1}" type="pres">
      <dgm:prSet presAssocID="{6341730C-9C5D-4939-A582-A9785AA0A113}" presName="compositeNode" presStyleCnt="0">
        <dgm:presLayoutVars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E6FEBCFD-6DB7-4E0D-831A-1E829A9D2786}" type="pres">
      <dgm:prSet presAssocID="{6341730C-9C5D-4939-A582-A9785AA0A113}" presName="image" presStyleLbl="fgImgPlace1" presStyleIdx="0" presStyleCnt="3" custScaleX="79473" custScaleY="79473" custLinFactNeighborX="2232" custLinFactNeighborY="42415"/>
      <dgm:spPr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851DD258-A465-4B6F-85BA-04D6388D9C98}" type="pres">
      <dgm:prSet presAssocID="{6341730C-9C5D-4939-A582-A9785AA0A113}" presName="childNode" presStyleLbl="node1" presStyleIdx="0" presStyleCnt="3" custScaleX="128421" custLinFactNeighborX="-532" custLinFactNeighborY="6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37119-434A-4F2F-BD18-008E33D6AA1D}" type="pres">
      <dgm:prSet presAssocID="{6341730C-9C5D-4939-A582-A9785AA0A113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EEA04B-B381-4E84-9DBC-1C4EA523FF37}" type="pres">
      <dgm:prSet presAssocID="{AEB227F5-F15A-47C7-9E43-E94B75C4D243}" presName="sibTrans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B9B6BF1F-C6E9-4B76-BCCD-5431238E0B5B}" type="pres">
      <dgm:prSet presAssocID="{2F676574-BE2D-4DBF-97DB-4E528E0B1244}" presName="compositeNode" presStyleCnt="0">
        <dgm:presLayoutVars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362EBD01-8A10-4013-87D5-B8ED759AD38F}" type="pres">
      <dgm:prSet presAssocID="{2F676574-BE2D-4DBF-97DB-4E528E0B1244}" presName="image" presStyleLbl="fgImgPlace1" presStyleIdx="1" presStyleCnt="3" custScaleX="79473" custScaleY="79473" custLinFactNeighborX="2232" custLinFactNeighborY="42415"/>
      <dgm:spPr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317D7813-F9B9-4453-8A91-61C57CF0A3EB}" type="pres">
      <dgm:prSet presAssocID="{2F676574-BE2D-4DBF-97DB-4E528E0B1244}" presName="childNode" presStyleLbl="node1" presStyleIdx="1" presStyleCnt="3" custScaleX="128421" custLinFactNeighborX="-532" custLinFactNeighborY="6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EB433-96D2-4989-AB46-ABD790CC6651}" type="pres">
      <dgm:prSet presAssocID="{2F676574-BE2D-4DBF-97DB-4E528E0B1244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05DAA-6424-4543-85AF-A16FD0FE5A99}" type="pres">
      <dgm:prSet presAssocID="{E2E65217-610D-40E9-9DEE-8A59C5B10D80}" presName="sibTrans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832CE092-442F-4473-888B-2A62BCBD2648}" type="pres">
      <dgm:prSet presAssocID="{5094682C-6CB6-4F13-8208-85C527344289}" presName="compositeNode" presStyleCnt="0">
        <dgm:presLayoutVars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D0A12A70-0673-4D07-B1F5-C44A9734021D}" type="pres">
      <dgm:prSet presAssocID="{5094682C-6CB6-4F13-8208-85C527344289}" presName="image" presStyleLbl="fgImgPlace1" presStyleIdx="2" presStyleCnt="3" custScaleX="79473" custScaleY="79473" custLinFactNeighborX="2232" custLinFactNeighborY="42415"/>
      <dgm:spPr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871306BB-A652-4538-B8F2-36B67EFA3FA4}" type="pres">
      <dgm:prSet presAssocID="{5094682C-6CB6-4F13-8208-85C527344289}" presName="childNode" presStyleLbl="node1" presStyleIdx="2" presStyleCnt="3" custScaleX="128421" custLinFactNeighborX="-532" custLinFactNeighborY="6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2E27F-7170-4B1F-A468-9E5A83337CFD}" type="pres">
      <dgm:prSet presAssocID="{5094682C-6CB6-4F13-8208-85C527344289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586D0B-7895-4F74-8AB8-FC4938B91F2E}" srcId="{2F676574-BE2D-4DBF-97DB-4E528E0B1244}" destId="{D8B58702-8F9D-4D6B-AB9E-3C2180ADBBD0}" srcOrd="5" destOrd="0" parTransId="{93054DB8-CF6B-4DA5-86B0-5F71805514EB}" sibTransId="{4E7DAF38-2517-4CE5-B8EA-95B226FA0F80}"/>
    <dgm:cxn modelId="{884CAF36-0D0A-41E3-BE5E-4C0218D7113E}" type="presOf" srcId="{5094682C-6CB6-4F13-8208-85C527344289}" destId="{A2A2E27F-7170-4B1F-A468-9E5A83337CFD}" srcOrd="0" destOrd="0" presId="urn:microsoft.com/office/officeart/2005/8/layout/hList2"/>
    <dgm:cxn modelId="{82D27933-C0A1-4392-8B3B-4D6850EF5FBD}" srcId="{58262D39-83B4-4EBB-969E-CAB0707208CC}" destId="{6341730C-9C5D-4939-A582-A9785AA0A113}" srcOrd="0" destOrd="0" parTransId="{D6D19209-9F01-4F5F-B9C2-2B6F0F343E48}" sibTransId="{AEB227F5-F15A-47C7-9E43-E94B75C4D243}"/>
    <dgm:cxn modelId="{ED44C633-2044-4630-95DF-3B3A82C5E556}" type="presOf" srcId="{E5FA5D09-2168-4B77-9E6B-F0AC220BAC44}" destId="{871306BB-A652-4538-B8F2-36B67EFA3FA4}" srcOrd="0" destOrd="1" presId="urn:microsoft.com/office/officeart/2005/8/layout/hList2"/>
    <dgm:cxn modelId="{068E47A0-E61B-451D-92E4-FD54672E9672}" type="presOf" srcId="{B321F58C-0755-410F-B688-980BC87DF4AB}" destId="{871306BB-A652-4538-B8F2-36B67EFA3FA4}" srcOrd="0" destOrd="2" presId="urn:microsoft.com/office/officeart/2005/8/layout/hList2"/>
    <dgm:cxn modelId="{AE7BFC5B-2B32-43DC-B382-B032A94C9CB1}" srcId="{5094682C-6CB6-4F13-8208-85C527344289}" destId="{E5FA5D09-2168-4B77-9E6B-F0AC220BAC44}" srcOrd="1" destOrd="0" parTransId="{5D49AA9F-4C14-4950-98CD-3F77288247AE}" sibTransId="{D45C0914-335A-43D0-822E-05788D772269}"/>
    <dgm:cxn modelId="{DE05A0C9-C7A5-4907-8FAC-183A3EF60E70}" srcId="{2F676574-BE2D-4DBF-97DB-4E528E0B1244}" destId="{940E4E46-8970-4D6F-AAFC-CF5EA7283767}" srcOrd="2" destOrd="0" parTransId="{D1C25F75-273F-49ED-BAAD-A237AEF519C3}" sibTransId="{D798699C-A41F-4456-8E13-4F300EB0DE00}"/>
    <dgm:cxn modelId="{B72F3038-2AF7-4692-BB9F-E0D750BEF1DD}" type="presOf" srcId="{15466F3B-D0B5-4FAA-A5A4-36BF2C6C4F68}" destId="{317D7813-F9B9-4453-8A91-61C57CF0A3EB}" srcOrd="0" destOrd="1" presId="urn:microsoft.com/office/officeart/2005/8/layout/hList2"/>
    <dgm:cxn modelId="{04DD458A-4472-494D-A31E-B660959DE096}" type="presOf" srcId="{500F81BD-E208-4158-82DE-3F84CC9D4F4D}" destId="{871306BB-A652-4538-B8F2-36B67EFA3FA4}" srcOrd="0" destOrd="0" presId="urn:microsoft.com/office/officeart/2005/8/layout/hList2"/>
    <dgm:cxn modelId="{3D1A38F9-C3DF-48D6-9B0A-319A63948589}" srcId="{4C22B2F1-6C02-4FF2-9D09-526B07424417}" destId="{FDD2822C-B08F-4D5B-AA48-BDCE15AA7E3E}" srcOrd="1" destOrd="0" parTransId="{9537094B-17AA-439E-AFEA-6B54E64BF16D}" sibTransId="{60C969FA-1470-45FE-AFE5-9E004E126C29}"/>
    <dgm:cxn modelId="{7103676E-9E87-4830-A9F8-1EA8DF9139B7}" type="presOf" srcId="{58262D39-83B4-4EBB-969E-CAB0707208CC}" destId="{A93D3055-BC36-47DC-A483-91FE7413347A}" srcOrd="0" destOrd="0" presId="urn:microsoft.com/office/officeart/2005/8/layout/hList2"/>
    <dgm:cxn modelId="{640A8D3D-95AB-4A72-A33F-A57547A206D4}" type="presOf" srcId="{2F676574-BE2D-4DBF-97DB-4E528E0B1244}" destId="{83BEB433-96D2-4989-AB46-ABD790CC6651}" srcOrd="0" destOrd="0" presId="urn:microsoft.com/office/officeart/2005/8/layout/hList2"/>
    <dgm:cxn modelId="{4A7D1D06-4F0A-4B89-9081-86FA28EA8F52}" srcId="{2F676574-BE2D-4DBF-97DB-4E528E0B1244}" destId="{15466F3B-D0B5-4FAA-A5A4-36BF2C6C4F68}" srcOrd="1" destOrd="0" parTransId="{D32F7C46-D398-4EE2-BEFD-B756377FD9CC}" sibTransId="{A8BE6671-C868-45BE-AD2F-997FC6182174}"/>
    <dgm:cxn modelId="{714A610F-2E8F-4341-A5DB-EC4EF7F9DFF4}" srcId="{5094682C-6CB6-4F13-8208-85C527344289}" destId="{B321F58C-0755-410F-B688-980BC87DF4AB}" srcOrd="2" destOrd="0" parTransId="{014175AD-52C0-416D-A21A-C5018C0A2AC0}" sibTransId="{EED42E89-46C1-4DD6-A840-58F0C2308C26}"/>
    <dgm:cxn modelId="{82DABC0B-6EBD-4BF8-B630-61A0B5C49A24}" type="presOf" srcId="{27BA418E-4022-4056-99A6-3DF9A5FE629F}" destId="{851DD258-A465-4B6F-85BA-04D6388D9C98}" srcOrd="0" destOrd="0" presId="urn:microsoft.com/office/officeart/2005/8/layout/hList2"/>
    <dgm:cxn modelId="{D42D2E6A-0F4B-4A4A-985D-4D79C05EC426}" srcId="{4C22B2F1-6C02-4FF2-9D09-526B07424417}" destId="{5F47728B-E452-4552-A410-2B01F3A8512B}" srcOrd="2" destOrd="0" parTransId="{3FB014C8-9FAB-4A29-AF58-B59D55D6463E}" sibTransId="{725CD959-064C-4B5E-8C06-FA4AB0AFEB96}"/>
    <dgm:cxn modelId="{D537A4C6-DD99-4B2C-B546-E446C26223D5}" type="presOf" srcId="{DDDD6A48-CD25-4183-81D1-340FED3A0DE1}" destId="{851DD258-A465-4B6F-85BA-04D6388D9C98}" srcOrd="0" destOrd="3" presId="urn:microsoft.com/office/officeart/2005/8/layout/hList2"/>
    <dgm:cxn modelId="{07A70576-2E8C-4A60-B6B9-6E57EB431528}" srcId="{2F676574-BE2D-4DBF-97DB-4E528E0B1244}" destId="{42A2B5E0-B7F6-4A4E-9C1E-238E661A5CF6}" srcOrd="4" destOrd="0" parTransId="{0EB7C3B6-232C-4D9B-B0F2-CBA6760A86C7}" sibTransId="{442A977D-4F4E-4FE8-994E-872BA855395E}"/>
    <dgm:cxn modelId="{7B2CADA8-29AE-412E-8A1E-FD1E8D6BE947}" type="presOf" srcId="{83BF87F3-F536-4DE1-9923-502A14D6FAD7}" destId="{317D7813-F9B9-4453-8A91-61C57CF0A3EB}" srcOrd="0" destOrd="0" presId="urn:microsoft.com/office/officeart/2005/8/layout/hList2"/>
    <dgm:cxn modelId="{3F878B99-CF26-4D13-B52F-34505BB0AB05}" srcId="{6341730C-9C5D-4939-A582-A9785AA0A113}" destId="{27BA418E-4022-4056-99A6-3DF9A5FE629F}" srcOrd="0" destOrd="0" parTransId="{8CB0AFD6-70F3-46E1-9C5D-19F67A2A2403}" sibTransId="{CD3E8055-32A1-4046-B768-3A122BB04B83}"/>
    <dgm:cxn modelId="{9E1EE141-58A1-4FF0-B58D-E5E3AD65AE27}" srcId="{2F676574-BE2D-4DBF-97DB-4E528E0B1244}" destId="{CBC3D85F-BBB8-4D98-9DEE-86B12E65A0E7}" srcOrd="3" destOrd="0" parTransId="{716E4CE5-F926-4075-B83B-3B3BEEB66918}" sibTransId="{EA66430D-E85B-4017-8C5D-7B85ECAB24B8}"/>
    <dgm:cxn modelId="{9AEC76EB-66A3-439C-8F28-5C9C8511C9EC}" type="presOf" srcId="{4C22B2F1-6C02-4FF2-9D09-526B07424417}" destId="{851DD258-A465-4B6F-85BA-04D6388D9C98}" srcOrd="0" destOrd="2" presId="urn:microsoft.com/office/officeart/2005/8/layout/hList2"/>
    <dgm:cxn modelId="{104EA703-34C7-4BFE-A2D9-8EB45F24F719}" type="presOf" srcId="{940E4E46-8970-4D6F-AAFC-CF5EA7283767}" destId="{317D7813-F9B9-4453-8A91-61C57CF0A3EB}" srcOrd="0" destOrd="2" presId="urn:microsoft.com/office/officeart/2005/8/layout/hList2"/>
    <dgm:cxn modelId="{0026B062-41D9-4650-BB11-35D3ADB5F403}" type="presOf" srcId="{FDD2822C-B08F-4D5B-AA48-BDCE15AA7E3E}" destId="{851DD258-A465-4B6F-85BA-04D6388D9C98}" srcOrd="0" destOrd="4" presId="urn:microsoft.com/office/officeart/2005/8/layout/hList2"/>
    <dgm:cxn modelId="{6BFB6D6F-18BC-42C0-80D8-85AFA9F0B148}" srcId="{58262D39-83B4-4EBB-969E-CAB0707208CC}" destId="{2F676574-BE2D-4DBF-97DB-4E528E0B1244}" srcOrd="1" destOrd="0" parTransId="{4A5A4B9B-57D4-4719-A9EA-621C11D70873}" sibTransId="{E2E65217-610D-40E9-9DEE-8A59C5B10D80}"/>
    <dgm:cxn modelId="{48733AC7-9603-4575-81E8-F0B3B3E4F75F}" srcId="{5094682C-6CB6-4F13-8208-85C527344289}" destId="{500F81BD-E208-4158-82DE-3F84CC9D4F4D}" srcOrd="0" destOrd="0" parTransId="{09EF0EAE-6282-43A7-A5CA-89609892EA3E}" sibTransId="{621BF5AC-6F17-4022-B330-9F528C3D238D}"/>
    <dgm:cxn modelId="{2C9E89DA-4F6B-4780-BCEB-496E3C01AC4C}" type="presOf" srcId="{4E8614A2-7B82-4ECC-8CA3-85C696BEE87D}" destId="{851DD258-A465-4B6F-85BA-04D6388D9C98}" srcOrd="0" destOrd="1" presId="urn:microsoft.com/office/officeart/2005/8/layout/hList2"/>
    <dgm:cxn modelId="{47F8E8BF-109D-4F8B-B896-4C5F9C1E1BCA}" type="presOf" srcId="{42A2B5E0-B7F6-4A4E-9C1E-238E661A5CF6}" destId="{317D7813-F9B9-4453-8A91-61C57CF0A3EB}" srcOrd="0" destOrd="4" presId="urn:microsoft.com/office/officeart/2005/8/layout/hList2"/>
    <dgm:cxn modelId="{0DC74F82-2131-4F05-8E43-6F2511C058F8}" srcId="{4C22B2F1-6C02-4FF2-9D09-526B07424417}" destId="{DDDD6A48-CD25-4183-81D1-340FED3A0DE1}" srcOrd="0" destOrd="0" parTransId="{733D047E-C801-4C5A-9778-489A97B369CB}" sibTransId="{78C49D00-3590-4054-AA21-0D8A10763826}"/>
    <dgm:cxn modelId="{ABB81997-38AE-4993-A897-01182D62FDF5}" srcId="{2F676574-BE2D-4DBF-97DB-4E528E0B1244}" destId="{83BF87F3-F536-4DE1-9923-502A14D6FAD7}" srcOrd="0" destOrd="0" parTransId="{416B85D6-0DAE-48C1-B898-0694D7E4D185}" sibTransId="{23001FD0-C493-4765-8EA0-C234C6A9A47F}"/>
    <dgm:cxn modelId="{55A63B28-4139-4495-82DF-F67B49779D40}" srcId="{6341730C-9C5D-4939-A582-A9785AA0A113}" destId="{4E8614A2-7B82-4ECC-8CA3-85C696BEE87D}" srcOrd="1" destOrd="0" parTransId="{35947B1D-E83B-4879-9997-D5A5D1FCBE2D}" sibTransId="{0ABD6B5F-A336-4547-85FE-550E608944D3}"/>
    <dgm:cxn modelId="{5FAF86BC-7133-4903-AE15-E9EAB47E2685}" type="presOf" srcId="{D8B58702-8F9D-4D6B-AB9E-3C2180ADBBD0}" destId="{317D7813-F9B9-4453-8A91-61C57CF0A3EB}" srcOrd="0" destOrd="5" presId="urn:microsoft.com/office/officeart/2005/8/layout/hList2"/>
    <dgm:cxn modelId="{D32F464C-7803-47C3-AD7C-1466A3D6F8EF}" type="presOf" srcId="{5F47728B-E452-4552-A410-2B01F3A8512B}" destId="{851DD258-A465-4B6F-85BA-04D6388D9C98}" srcOrd="0" destOrd="5" presId="urn:microsoft.com/office/officeart/2005/8/layout/hList2"/>
    <dgm:cxn modelId="{FAC3A2A4-A9FA-43C9-99A8-7C03262B06E3}" srcId="{58262D39-83B4-4EBB-969E-CAB0707208CC}" destId="{5094682C-6CB6-4F13-8208-85C527344289}" srcOrd="2" destOrd="0" parTransId="{FACD03B4-5470-43BE-9936-9EBA4A5C5B56}" sibTransId="{E2D73CEC-CFF2-4737-9C85-023DD2728F30}"/>
    <dgm:cxn modelId="{6F2C3E81-4494-4EA8-A801-BFF07D740D33}" type="presOf" srcId="{CBC3D85F-BBB8-4D98-9DEE-86B12E65A0E7}" destId="{317D7813-F9B9-4453-8A91-61C57CF0A3EB}" srcOrd="0" destOrd="3" presId="urn:microsoft.com/office/officeart/2005/8/layout/hList2"/>
    <dgm:cxn modelId="{B68BB60A-3041-47BA-BACA-82B532731CE0}" type="presOf" srcId="{6341730C-9C5D-4939-A582-A9785AA0A113}" destId="{EC337119-434A-4F2F-BD18-008E33D6AA1D}" srcOrd="0" destOrd="0" presId="urn:microsoft.com/office/officeart/2005/8/layout/hList2"/>
    <dgm:cxn modelId="{1CD7A7C9-0228-4D16-ABA0-07A40EAD592F}" srcId="{6341730C-9C5D-4939-A582-A9785AA0A113}" destId="{4C22B2F1-6C02-4FF2-9D09-526B07424417}" srcOrd="2" destOrd="0" parTransId="{0E962371-D276-4976-904B-9EF5493F8013}" sibTransId="{5AF25B80-6248-45EB-ADB2-ED97FDC89D46}"/>
    <dgm:cxn modelId="{EB44100E-03DF-427A-8553-5AB9AB63DEA0}" type="presParOf" srcId="{A93D3055-BC36-47DC-A483-91FE7413347A}" destId="{7D05CA1D-E1A9-4A22-AC93-E60571B638E1}" srcOrd="0" destOrd="0" presId="urn:microsoft.com/office/officeart/2005/8/layout/hList2"/>
    <dgm:cxn modelId="{5BB29730-0B7A-4BE4-A35B-F997ACC6A850}" type="presParOf" srcId="{7D05CA1D-E1A9-4A22-AC93-E60571B638E1}" destId="{E6FEBCFD-6DB7-4E0D-831A-1E829A9D2786}" srcOrd="0" destOrd="0" presId="urn:microsoft.com/office/officeart/2005/8/layout/hList2"/>
    <dgm:cxn modelId="{C0298B6A-FA42-4C7E-99C2-FC6555A6D931}" type="presParOf" srcId="{7D05CA1D-E1A9-4A22-AC93-E60571B638E1}" destId="{851DD258-A465-4B6F-85BA-04D6388D9C98}" srcOrd="1" destOrd="0" presId="urn:microsoft.com/office/officeart/2005/8/layout/hList2"/>
    <dgm:cxn modelId="{48D5402E-35B7-4DAD-BF40-0A270E4987E1}" type="presParOf" srcId="{7D05CA1D-E1A9-4A22-AC93-E60571B638E1}" destId="{EC337119-434A-4F2F-BD18-008E33D6AA1D}" srcOrd="2" destOrd="0" presId="urn:microsoft.com/office/officeart/2005/8/layout/hList2"/>
    <dgm:cxn modelId="{2BF1927E-5E09-4BAC-A7E7-BB499C9D5316}" type="presParOf" srcId="{A93D3055-BC36-47DC-A483-91FE7413347A}" destId="{2DEEA04B-B381-4E84-9DBC-1C4EA523FF37}" srcOrd="1" destOrd="0" presId="urn:microsoft.com/office/officeart/2005/8/layout/hList2"/>
    <dgm:cxn modelId="{AC630488-660B-4885-BDE2-AB36C22CC58B}" type="presParOf" srcId="{A93D3055-BC36-47DC-A483-91FE7413347A}" destId="{B9B6BF1F-C6E9-4B76-BCCD-5431238E0B5B}" srcOrd="2" destOrd="0" presId="urn:microsoft.com/office/officeart/2005/8/layout/hList2"/>
    <dgm:cxn modelId="{0A573D2B-15C5-4AB6-B21B-0471B9391BAC}" type="presParOf" srcId="{B9B6BF1F-C6E9-4B76-BCCD-5431238E0B5B}" destId="{362EBD01-8A10-4013-87D5-B8ED759AD38F}" srcOrd="0" destOrd="0" presId="urn:microsoft.com/office/officeart/2005/8/layout/hList2"/>
    <dgm:cxn modelId="{790528CC-7075-4DD3-B578-A3D760E48267}" type="presParOf" srcId="{B9B6BF1F-C6E9-4B76-BCCD-5431238E0B5B}" destId="{317D7813-F9B9-4453-8A91-61C57CF0A3EB}" srcOrd="1" destOrd="0" presId="urn:microsoft.com/office/officeart/2005/8/layout/hList2"/>
    <dgm:cxn modelId="{BF14679C-C3E3-4AC2-BF0C-1996746AF51C}" type="presParOf" srcId="{B9B6BF1F-C6E9-4B76-BCCD-5431238E0B5B}" destId="{83BEB433-96D2-4989-AB46-ABD790CC6651}" srcOrd="2" destOrd="0" presId="urn:microsoft.com/office/officeart/2005/8/layout/hList2"/>
    <dgm:cxn modelId="{35E94281-2BA8-4A2F-887D-AE6C62275204}" type="presParOf" srcId="{A93D3055-BC36-47DC-A483-91FE7413347A}" destId="{1AA05DAA-6424-4543-85AF-A16FD0FE5A99}" srcOrd="3" destOrd="0" presId="urn:microsoft.com/office/officeart/2005/8/layout/hList2"/>
    <dgm:cxn modelId="{3D3985F2-621B-42E4-8E27-35B4970FBBFC}" type="presParOf" srcId="{A93D3055-BC36-47DC-A483-91FE7413347A}" destId="{832CE092-442F-4473-888B-2A62BCBD2648}" srcOrd="4" destOrd="0" presId="urn:microsoft.com/office/officeart/2005/8/layout/hList2"/>
    <dgm:cxn modelId="{AD54A21C-7321-460E-949A-3356279D3091}" type="presParOf" srcId="{832CE092-442F-4473-888B-2A62BCBD2648}" destId="{D0A12A70-0673-4D07-B1F5-C44A9734021D}" srcOrd="0" destOrd="0" presId="urn:microsoft.com/office/officeart/2005/8/layout/hList2"/>
    <dgm:cxn modelId="{7C8A2602-A142-4B86-A78F-56BAC216641B}" type="presParOf" srcId="{832CE092-442F-4473-888B-2A62BCBD2648}" destId="{871306BB-A652-4538-B8F2-36B67EFA3FA4}" srcOrd="1" destOrd="0" presId="urn:microsoft.com/office/officeart/2005/8/layout/hList2"/>
    <dgm:cxn modelId="{C9ECE0F7-BDA8-4C97-99D5-49D9547BBC5F}" type="presParOf" srcId="{832CE092-442F-4473-888B-2A62BCBD2648}" destId="{A2A2E27F-7170-4B1F-A468-9E5A83337CFD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0E25BF-4C5E-41CB-8E1F-93D08C976FFB}" type="doc">
      <dgm:prSet loTypeId="urn:microsoft.com/office/officeart/2008/layout/AccentedPicture" loCatId="pictur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58DD47-8309-436D-AB30-71FAD20CDB18}">
      <dgm:prSet phldrT="[Текст]" phldr="1"/>
      <dgm:spPr/>
      <dgm:t>
        <a:bodyPr/>
        <a:lstStyle/>
        <a:p>
          <a:endParaRPr lang="ru-RU" dirty="0"/>
        </a:p>
      </dgm:t>
    </dgm:pt>
    <dgm:pt modelId="{DD86B16F-516A-4D60-90F7-C61FECE0FB01}" type="parTrans" cxnId="{38421737-9F2B-4FDB-9460-A7DF91542D24}">
      <dgm:prSet/>
      <dgm:spPr/>
      <dgm:t>
        <a:bodyPr/>
        <a:lstStyle/>
        <a:p>
          <a:endParaRPr lang="ru-RU"/>
        </a:p>
      </dgm:t>
    </dgm:pt>
    <dgm:pt modelId="{2EEF5626-095B-4424-8C26-AC926E0BA44C}" type="sibTrans" cxnId="{38421737-9F2B-4FDB-9460-A7DF91542D24}">
      <dgm:prSet/>
      <dgm:spPr/>
      <dgm:t>
        <a:bodyPr/>
        <a:lstStyle/>
        <a:p>
          <a:endParaRPr lang="ru-RU"/>
        </a:p>
      </dgm:t>
    </dgm:pt>
    <dgm:pt modelId="{6567D5DC-A04B-4402-A2AD-EBC366C3FAB9}">
      <dgm:prSet phldrT="[Текст]" phldr="1"/>
      <dgm:spPr/>
      <dgm:t>
        <a:bodyPr/>
        <a:lstStyle/>
        <a:p>
          <a:endParaRPr lang="ru-RU"/>
        </a:p>
      </dgm:t>
    </dgm:pt>
    <dgm:pt modelId="{64D6BA8E-B7A1-4421-8636-53D1694F14AF}" type="parTrans" cxnId="{471F959E-89B9-431E-B236-5B2DAF78DD47}">
      <dgm:prSet/>
      <dgm:spPr/>
      <dgm:t>
        <a:bodyPr/>
        <a:lstStyle/>
        <a:p>
          <a:endParaRPr lang="ru-RU"/>
        </a:p>
      </dgm:t>
    </dgm:pt>
    <dgm:pt modelId="{72F49DB0-8ADB-42EF-B394-3942345B5ACA}" type="sibTrans" cxnId="{471F959E-89B9-431E-B236-5B2DAF78DD47}">
      <dgm:prSet/>
      <dgm:spPr/>
      <dgm:t>
        <a:bodyPr/>
        <a:lstStyle/>
        <a:p>
          <a:endParaRPr lang="ru-RU"/>
        </a:p>
      </dgm:t>
    </dgm:pt>
    <dgm:pt modelId="{02E252B4-584E-4135-917E-0BE5A007C732}">
      <dgm:prSet phldrT="[Текст]" phldr="1"/>
      <dgm:spPr/>
      <dgm:t>
        <a:bodyPr/>
        <a:lstStyle/>
        <a:p>
          <a:endParaRPr lang="ru-RU"/>
        </a:p>
      </dgm:t>
    </dgm:pt>
    <dgm:pt modelId="{42975A9A-616D-4620-8CBD-C325000AD97E}" type="parTrans" cxnId="{395D6FF9-73FF-4AFB-8213-2EFFD0F56AF5}">
      <dgm:prSet/>
      <dgm:spPr/>
      <dgm:t>
        <a:bodyPr/>
        <a:lstStyle/>
        <a:p>
          <a:endParaRPr lang="ru-RU"/>
        </a:p>
      </dgm:t>
    </dgm:pt>
    <dgm:pt modelId="{CF3080D8-5BA0-455A-BD2D-63818B933ADC}" type="sibTrans" cxnId="{395D6FF9-73FF-4AFB-8213-2EFFD0F56AF5}">
      <dgm:prSet/>
      <dgm:spPr/>
      <dgm:t>
        <a:bodyPr/>
        <a:lstStyle/>
        <a:p>
          <a:endParaRPr lang="ru-RU"/>
        </a:p>
      </dgm:t>
    </dgm:pt>
    <dgm:pt modelId="{F014FC54-64D3-4C55-90BE-C0D80668277E}">
      <dgm:prSet phldrT="[Текст]" phldr="1"/>
      <dgm:spPr/>
      <dgm:t>
        <a:bodyPr/>
        <a:lstStyle/>
        <a:p>
          <a:endParaRPr lang="ru-RU" dirty="0"/>
        </a:p>
      </dgm:t>
    </dgm:pt>
    <dgm:pt modelId="{E4876308-65DA-48A4-BE47-B8B3BDEB7B7E}" type="sibTrans" cxnId="{19C41A6A-8E8D-4C66-B889-F883BAF006B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B5477B7-0C49-48D6-B866-253343E0FA89}" type="parTrans" cxnId="{19C41A6A-8E8D-4C66-B889-F883BAF006BE}">
      <dgm:prSet/>
      <dgm:spPr/>
      <dgm:t>
        <a:bodyPr/>
        <a:lstStyle/>
        <a:p>
          <a:endParaRPr lang="ru-RU"/>
        </a:p>
      </dgm:t>
    </dgm:pt>
    <dgm:pt modelId="{30FA5951-CA72-4853-BADE-A14D8392938E}" type="pres">
      <dgm:prSet presAssocID="{0E0E25BF-4C5E-41CB-8E1F-93D08C976FFB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E69B0235-017E-451F-962E-7EE4553929A6}" type="pres">
      <dgm:prSet presAssocID="{E4876308-65DA-48A4-BE47-B8B3BDEB7B7E}" presName="picture_1" presStyleLbl="bgImgPlace1" presStyleIdx="0" presStyleCnt="1" custScaleX="137715" custLinFactNeighborX="-31734"/>
      <dgm:spPr/>
      <dgm:t>
        <a:bodyPr/>
        <a:lstStyle/>
        <a:p>
          <a:endParaRPr lang="ru-RU"/>
        </a:p>
      </dgm:t>
    </dgm:pt>
    <dgm:pt modelId="{DA5BC752-5311-4650-857E-44913EEEE1EC}" type="pres">
      <dgm:prSet presAssocID="{F014FC54-64D3-4C55-90BE-C0D80668277E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92F8D-03C7-4F3E-8FDC-FA657A8F4096}" type="pres">
      <dgm:prSet presAssocID="{0E0E25BF-4C5E-41CB-8E1F-93D08C976FFB}" presName="linV" presStyleCnt="0"/>
      <dgm:spPr/>
    </dgm:pt>
    <dgm:pt modelId="{160D74F3-8FB1-4239-80CD-82D359A25398}" type="pres">
      <dgm:prSet presAssocID="{CC58DD47-8309-436D-AB30-71FAD20CDB18}" presName="pair" presStyleCnt="0"/>
      <dgm:spPr/>
    </dgm:pt>
    <dgm:pt modelId="{225F0FE3-742A-4D7A-95D5-F8D6FD0EC288}" type="pres">
      <dgm:prSet presAssocID="{CC58DD47-8309-436D-AB30-71FAD20CDB18}" presName="spaceH" presStyleLbl="node1" presStyleIdx="0" presStyleCnt="0"/>
      <dgm:spPr/>
    </dgm:pt>
    <dgm:pt modelId="{B9F9E05F-6744-42A6-93A6-F9A5A307032E}" type="pres">
      <dgm:prSet presAssocID="{CC58DD47-8309-436D-AB30-71FAD20CDB18}" presName="desPictures" presStyleLbl="alignImgPlace1" presStyleIdx="0" presStyleCnt="3" custScaleX="69461" custScaleY="69461" custLinFactNeighborX="-37486"/>
      <dgm:spPr>
        <a:solidFill>
          <a:schemeClr val="accent1">
            <a:lumMod val="60000"/>
            <a:lumOff val="40000"/>
          </a:schemeClr>
        </a:solidFill>
      </dgm:spPr>
    </dgm:pt>
    <dgm:pt modelId="{28873459-A92A-4252-B491-FF42C4BDAA2D}" type="pres">
      <dgm:prSet presAssocID="{CC58DD47-8309-436D-AB30-71FAD20CDB18}" presName="desTextWrapper" presStyleCnt="0"/>
      <dgm:spPr/>
    </dgm:pt>
    <dgm:pt modelId="{DAC863A8-E223-4305-837B-F95AB5D80766}" type="pres">
      <dgm:prSet presAssocID="{CC58DD47-8309-436D-AB30-71FAD20CDB18}" presName="desText" presStyleLbl="revTx" presStyleIdx="0" presStyleCnt="3" custLinFactX="-36145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AE8C1-840E-4641-855B-ECC216A47C8D}" type="pres">
      <dgm:prSet presAssocID="{2EEF5626-095B-4424-8C26-AC926E0BA44C}" presName="spaceV" presStyleCnt="0"/>
      <dgm:spPr/>
    </dgm:pt>
    <dgm:pt modelId="{4465333E-811A-4E85-93EC-70B3D3FC1629}" type="pres">
      <dgm:prSet presAssocID="{6567D5DC-A04B-4402-A2AD-EBC366C3FAB9}" presName="pair" presStyleCnt="0"/>
      <dgm:spPr/>
    </dgm:pt>
    <dgm:pt modelId="{678A0956-C9B9-422B-B5EF-7143FD6F88C3}" type="pres">
      <dgm:prSet presAssocID="{6567D5DC-A04B-4402-A2AD-EBC366C3FAB9}" presName="spaceH" presStyleLbl="node1" presStyleIdx="0" presStyleCnt="0"/>
      <dgm:spPr/>
    </dgm:pt>
    <dgm:pt modelId="{EB60244E-B985-4A67-8A96-5A18CBED93B2}" type="pres">
      <dgm:prSet presAssocID="{6567D5DC-A04B-4402-A2AD-EBC366C3FAB9}" presName="desPictures" presStyleLbl="alignImgPlace1" presStyleIdx="1" presStyleCnt="3" custScaleX="69461" custScaleY="69461" custLinFactNeighborX="-37486" custLinFactNeighborY="29738"/>
      <dgm:spPr>
        <a:solidFill>
          <a:schemeClr val="accent1">
            <a:lumMod val="60000"/>
            <a:lumOff val="40000"/>
          </a:schemeClr>
        </a:solidFill>
      </dgm:spPr>
    </dgm:pt>
    <dgm:pt modelId="{1314AB69-B28B-4C82-AFC7-1801FDE4D152}" type="pres">
      <dgm:prSet presAssocID="{6567D5DC-A04B-4402-A2AD-EBC366C3FAB9}" presName="desTextWrapper" presStyleCnt="0"/>
      <dgm:spPr/>
    </dgm:pt>
    <dgm:pt modelId="{F51006C8-7214-4284-BDE9-3BEFFB73D15D}" type="pres">
      <dgm:prSet presAssocID="{6567D5DC-A04B-4402-A2AD-EBC366C3FAB9}" presName="desText" presStyleLbl="revTx" presStyleIdx="1" presStyleCnt="3" custLinFactX="-36145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DCC44-26EA-4899-A5F0-67797B7D429B}" type="pres">
      <dgm:prSet presAssocID="{72F49DB0-8ADB-42EF-B394-3942345B5ACA}" presName="spaceV" presStyleCnt="0"/>
      <dgm:spPr/>
    </dgm:pt>
    <dgm:pt modelId="{028A32A3-4807-4EBD-B918-46D0A65AC334}" type="pres">
      <dgm:prSet presAssocID="{02E252B4-584E-4135-917E-0BE5A007C732}" presName="pair" presStyleCnt="0"/>
      <dgm:spPr/>
    </dgm:pt>
    <dgm:pt modelId="{F34299E0-40CC-4476-9D44-A8F2CC62F948}" type="pres">
      <dgm:prSet presAssocID="{02E252B4-584E-4135-917E-0BE5A007C732}" presName="spaceH" presStyleLbl="node1" presStyleIdx="0" presStyleCnt="0"/>
      <dgm:spPr/>
    </dgm:pt>
    <dgm:pt modelId="{E150B91C-5FA4-49C1-B1AF-54561DAA9ED6}" type="pres">
      <dgm:prSet presAssocID="{02E252B4-584E-4135-917E-0BE5A007C732}" presName="desPictures" presStyleLbl="alignImgPlace1" presStyleIdx="2" presStyleCnt="3" custScaleX="69461" custScaleY="69461" custLinFactNeighborX="-37486" custLinFactNeighborY="43951"/>
      <dgm:spPr>
        <a:solidFill>
          <a:schemeClr val="accent1">
            <a:lumMod val="60000"/>
            <a:lumOff val="40000"/>
          </a:schemeClr>
        </a:solidFill>
      </dgm:spPr>
    </dgm:pt>
    <dgm:pt modelId="{C4A6E4F1-27B7-4DBE-A0E7-06773DB29651}" type="pres">
      <dgm:prSet presAssocID="{02E252B4-584E-4135-917E-0BE5A007C732}" presName="desTextWrapper" presStyleCnt="0"/>
      <dgm:spPr/>
    </dgm:pt>
    <dgm:pt modelId="{CC9A1C40-9A86-4499-8EAB-F2C8585E2BA6}" type="pres">
      <dgm:prSet presAssocID="{02E252B4-584E-4135-917E-0BE5A007C732}" presName="desText" presStyleLbl="revTx" presStyleIdx="2" presStyleCnt="3" custLinFactX="-36145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9B7616-4258-4D0C-8AA1-5A1E9985D6E0}" type="pres">
      <dgm:prSet presAssocID="{0E0E25BF-4C5E-41CB-8E1F-93D08C976FFB}" presName="maxNode" presStyleCnt="0"/>
      <dgm:spPr/>
    </dgm:pt>
    <dgm:pt modelId="{97E7A055-7EEE-4DE9-AED8-F155F74236A6}" type="pres">
      <dgm:prSet presAssocID="{0E0E25BF-4C5E-41CB-8E1F-93D08C976FFB}" presName="Name33" presStyleCnt="0"/>
      <dgm:spPr/>
    </dgm:pt>
  </dgm:ptLst>
  <dgm:cxnLst>
    <dgm:cxn modelId="{29F19C9B-7BAD-403E-8B60-663F2EE443ED}" type="presOf" srcId="{02E252B4-584E-4135-917E-0BE5A007C732}" destId="{CC9A1C40-9A86-4499-8EAB-F2C8585E2BA6}" srcOrd="0" destOrd="0" presId="urn:microsoft.com/office/officeart/2008/layout/AccentedPicture"/>
    <dgm:cxn modelId="{471F959E-89B9-431E-B236-5B2DAF78DD47}" srcId="{0E0E25BF-4C5E-41CB-8E1F-93D08C976FFB}" destId="{6567D5DC-A04B-4402-A2AD-EBC366C3FAB9}" srcOrd="2" destOrd="0" parTransId="{64D6BA8E-B7A1-4421-8636-53D1694F14AF}" sibTransId="{72F49DB0-8ADB-42EF-B394-3942345B5ACA}"/>
    <dgm:cxn modelId="{9B2E206F-9BBD-4A5A-9FA9-CE66136333F2}" type="presOf" srcId="{F014FC54-64D3-4C55-90BE-C0D80668277E}" destId="{DA5BC752-5311-4650-857E-44913EEEE1EC}" srcOrd="0" destOrd="0" presId="urn:microsoft.com/office/officeart/2008/layout/AccentedPicture"/>
    <dgm:cxn modelId="{774D2086-1ED6-4321-B1D2-758A8B2C0EDB}" type="presOf" srcId="{0E0E25BF-4C5E-41CB-8E1F-93D08C976FFB}" destId="{30FA5951-CA72-4853-BADE-A14D8392938E}" srcOrd="0" destOrd="0" presId="urn:microsoft.com/office/officeart/2008/layout/AccentedPicture"/>
    <dgm:cxn modelId="{871C7DAB-207D-47F7-8702-C4D4F428C198}" type="presOf" srcId="{CC58DD47-8309-436D-AB30-71FAD20CDB18}" destId="{DAC863A8-E223-4305-837B-F95AB5D80766}" srcOrd="0" destOrd="0" presId="urn:microsoft.com/office/officeart/2008/layout/AccentedPicture"/>
    <dgm:cxn modelId="{395D6FF9-73FF-4AFB-8213-2EFFD0F56AF5}" srcId="{0E0E25BF-4C5E-41CB-8E1F-93D08C976FFB}" destId="{02E252B4-584E-4135-917E-0BE5A007C732}" srcOrd="3" destOrd="0" parTransId="{42975A9A-616D-4620-8CBD-C325000AD97E}" sibTransId="{CF3080D8-5BA0-455A-BD2D-63818B933ADC}"/>
    <dgm:cxn modelId="{67D9D340-FD87-4A20-A847-E62E3D1B6050}" type="presOf" srcId="{6567D5DC-A04B-4402-A2AD-EBC366C3FAB9}" destId="{F51006C8-7214-4284-BDE9-3BEFFB73D15D}" srcOrd="0" destOrd="0" presId="urn:microsoft.com/office/officeart/2008/layout/AccentedPicture"/>
    <dgm:cxn modelId="{19C41A6A-8E8D-4C66-B889-F883BAF006BE}" srcId="{0E0E25BF-4C5E-41CB-8E1F-93D08C976FFB}" destId="{F014FC54-64D3-4C55-90BE-C0D80668277E}" srcOrd="0" destOrd="0" parTransId="{2B5477B7-0C49-48D6-B866-253343E0FA89}" sibTransId="{E4876308-65DA-48A4-BE47-B8B3BDEB7B7E}"/>
    <dgm:cxn modelId="{38421737-9F2B-4FDB-9460-A7DF91542D24}" srcId="{0E0E25BF-4C5E-41CB-8E1F-93D08C976FFB}" destId="{CC58DD47-8309-436D-AB30-71FAD20CDB18}" srcOrd="1" destOrd="0" parTransId="{DD86B16F-516A-4D60-90F7-C61FECE0FB01}" sibTransId="{2EEF5626-095B-4424-8C26-AC926E0BA44C}"/>
    <dgm:cxn modelId="{93A95110-A4B1-498C-884F-96B114BFCFB3}" type="presOf" srcId="{E4876308-65DA-48A4-BE47-B8B3BDEB7B7E}" destId="{E69B0235-017E-451F-962E-7EE4553929A6}" srcOrd="0" destOrd="0" presId="urn:microsoft.com/office/officeart/2008/layout/AccentedPicture"/>
    <dgm:cxn modelId="{A230F9CB-9CFC-470A-BF96-56B2D6D9F2FF}" type="presParOf" srcId="{30FA5951-CA72-4853-BADE-A14D8392938E}" destId="{E69B0235-017E-451F-962E-7EE4553929A6}" srcOrd="0" destOrd="0" presId="urn:microsoft.com/office/officeart/2008/layout/AccentedPicture"/>
    <dgm:cxn modelId="{47A5A642-4C8B-44A6-B5EF-416291D95A3A}" type="presParOf" srcId="{30FA5951-CA72-4853-BADE-A14D8392938E}" destId="{DA5BC752-5311-4650-857E-44913EEEE1EC}" srcOrd="1" destOrd="0" presId="urn:microsoft.com/office/officeart/2008/layout/AccentedPicture"/>
    <dgm:cxn modelId="{BBAEBFD9-DC29-4F73-8C3E-860DDF25BEAE}" type="presParOf" srcId="{30FA5951-CA72-4853-BADE-A14D8392938E}" destId="{BA192F8D-03C7-4F3E-8FDC-FA657A8F4096}" srcOrd="2" destOrd="0" presId="urn:microsoft.com/office/officeart/2008/layout/AccentedPicture"/>
    <dgm:cxn modelId="{C35FEC68-BE62-45E9-89A6-1E6A7669A11C}" type="presParOf" srcId="{BA192F8D-03C7-4F3E-8FDC-FA657A8F4096}" destId="{160D74F3-8FB1-4239-80CD-82D359A25398}" srcOrd="0" destOrd="0" presId="urn:microsoft.com/office/officeart/2008/layout/AccentedPicture"/>
    <dgm:cxn modelId="{2CD07FD5-DA7F-42B1-8F9F-EF1D77D4EF24}" type="presParOf" srcId="{160D74F3-8FB1-4239-80CD-82D359A25398}" destId="{225F0FE3-742A-4D7A-95D5-F8D6FD0EC288}" srcOrd="0" destOrd="0" presId="urn:microsoft.com/office/officeart/2008/layout/AccentedPicture"/>
    <dgm:cxn modelId="{4896AF6A-6955-4915-BB01-E6EA935C4A8D}" type="presParOf" srcId="{160D74F3-8FB1-4239-80CD-82D359A25398}" destId="{B9F9E05F-6744-42A6-93A6-F9A5A307032E}" srcOrd="1" destOrd="0" presId="urn:microsoft.com/office/officeart/2008/layout/AccentedPicture"/>
    <dgm:cxn modelId="{03348318-6F3F-45EC-BB62-21B2ED366871}" type="presParOf" srcId="{160D74F3-8FB1-4239-80CD-82D359A25398}" destId="{28873459-A92A-4252-B491-FF42C4BDAA2D}" srcOrd="2" destOrd="0" presId="urn:microsoft.com/office/officeart/2008/layout/AccentedPicture"/>
    <dgm:cxn modelId="{D777DD77-9CAE-4BFD-8099-9F2CBA043A54}" type="presParOf" srcId="{28873459-A92A-4252-B491-FF42C4BDAA2D}" destId="{DAC863A8-E223-4305-837B-F95AB5D80766}" srcOrd="0" destOrd="0" presId="urn:microsoft.com/office/officeart/2008/layout/AccentedPicture"/>
    <dgm:cxn modelId="{B83E6677-2CE8-4A01-895C-F047244DC064}" type="presParOf" srcId="{BA192F8D-03C7-4F3E-8FDC-FA657A8F4096}" destId="{440AE8C1-840E-4641-855B-ECC216A47C8D}" srcOrd="1" destOrd="0" presId="urn:microsoft.com/office/officeart/2008/layout/AccentedPicture"/>
    <dgm:cxn modelId="{745955B3-36F1-42DA-A211-54040895D057}" type="presParOf" srcId="{BA192F8D-03C7-4F3E-8FDC-FA657A8F4096}" destId="{4465333E-811A-4E85-93EC-70B3D3FC1629}" srcOrd="2" destOrd="0" presId="urn:microsoft.com/office/officeart/2008/layout/AccentedPicture"/>
    <dgm:cxn modelId="{A203657D-BE10-466D-9A34-A34A65448CB3}" type="presParOf" srcId="{4465333E-811A-4E85-93EC-70B3D3FC1629}" destId="{678A0956-C9B9-422B-B5EF-7143FD6F88C3}" srcOrd="0" destOrd="0" presId="urn:microsoft.com/office/officeart/2008/layout/AccentedPicture"/>
    <dgm:cxn modelId="{1FEAC4E3-A4F6-40F1-BD06-61C2F10C8973}" type="presParOf" srcId="{4465333E-811A-4E85-93EC-70B3D3FC1629}" destId="{EB60244E-B985-4A67-8A96-5A18CBED93B2}" srcOrd="1" destOrd="0" presId="urn:microsoft.com/office/officeart/2008/layout/AccentedPicture"/>
    <dgm:cxn modelId="{EB80505A-51E2-4A07-AD44-48AFFECC4A8E}" type="presParOf" srcId="{4465333E-811A-4E85-93EC-70B3D3FC1629}" destId="{1314AB69-B28B-4C82-AFC7-1801FDE4D152}" srcOrd="2" destOrd="0" presId="urn:microsoft.com/office/officeart/2008/layout/AccentedPicture"/>
    <dgm:cxn modelId="{801C56F9-00EB-4A7A-AB8C-5F0236968152}" type="presParOf" srcId="{1314AB69-B28B-4C82-AFC7-1801FDE4D152}" destId="{F51006C8-7214-4284-BDE9-3BEFFB73D15D}" srcOrd="0" destOrd="0" presId="urn:microsoft.com/office/officeart/2008/layout/AccentedPicture"/>
    <dgm:cxn modelId="{1B962A37-8E94-4514-917C-BB49A8862DA1}" type="presParOf" srcId="{BA192F8D-03C7-4F3E-8FDC-FA657A8F4096}" destId="{0EBDCC44-26EA-4899-A5F0-67797B7D429B}" srcOrd="3" destOrd="0" presId="urn:microsoft.com/office/officeart/2008/layout/AccentedPicture"/>
    <dgm:cxn modelId="{B24C0D21-FFF6-4F16-8719-A47ED7FAD80B}" type="presParOf" srcId="{BA192F8D-03C7-4F3E-8FDC-FA657A8F4096}" destId="{028A32A3-4807-4EBD-B918-46D0A65AC334}" srcOrd="4" destOrd="0" presId="urn:microsoft.com/office/officeart/2008/layout/AccentedPicture"/>
    <dgm:cxn modelId="{86D6083E-9729-4E51-A365-5CBF115694FB}" type="presParOf" srcId="{028A32A3-4807-4EBD-B918-46D0A65AC334}" destId="{F34299E0-40CC-4476-9D44-A8F2CC62F948}" srcOrd="0" destOrd="0" presId="urn:microsoft.com/office/officeart/2008/layout/AccentedPicture"/>
    <dgm:cxn modelId="{4AA4BE3F-7452-4D81-ADD3-6E9F69E49A7B}" type="presParOf" srcId="{028A32A3-4807-4EBD-B918-46D0A65AC334}" destId="{E150B91C-5FA4-49C1-B1AF-54561DAA9ED6}" srcOrd="1" destOrd="0" presId="urn:microsoft.com/office/officeart/2008/layout/AccentedPicture"/>
    <dgm:cxn modelId="{7FD4D5A7-3D70-4786-968F-BB090B1C9243}" type="presParOf" srcId="{028A32A3-4807-4EBD-B918-46D0A65AC334}" destId="{C4A6E4F1-27B7-4DBE-A0E7-06773DB29651}" srcOrd="2" destOrd="0" presId="urn:microsoft.com/office/officeart/2008/layout/AccentedPicture"/>
    <dgm:cxn modelId="{A7F1D17C-6B0A-4C23-B51B-FEF63358975A}" type="presParOf" srcId="{C4A6E4F1-27B7-4DBE-A0E7-06773DB29651}" destId="{CC9A1C40-9A86-4499-8EAB-F2C8585E2BA6}" srcOrd="0" destOrd="0" presId="urn:microsoft.com/office/officeart/2008/layout/AccentedPicture"/>
    <dgm:cxn modelId="{43885880-C513-426E-A9EE-D11B4378AC6E}" type="presParOf" srcId="{30FA5951-CA72-4853-BADE-A14D8392938E}" destId="{A39B7616-4258-4D0C-8AA1-5A1E9985D6E0}" srcOrd="3" destOrd="0" presId="urn:microsoft.com/office/officeart/2008/layout/AccentedPicture"/>
    <dgm:cxn modelId="{B8C77EF4-C2DC-4AB3-B84B-5E475A32126E}" type="presParOf" srcId="{A39B7616-4258-4D0C-8AA1-5A1E9985D6E0}" destId="{97E7A055-7EEE-4DE9-AED8-F155F74236A6}" srcOrd="0" destOrd="0" presId="urn:microsoft.com/office/officeart/2008/layout/AccentedPicture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8918A7-7BA4-48BC-BC76-022BD2880A46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7F3C2A-377D-44DE-8397-C707B360E218}">
      <dgm:prSet phldrT="[Текст]" custT="1"/>
      <dgm:spPr>
        <a:solidFill>
          <a:schemeClr val="accent1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altLang="ru-RU" sz="1800" b="1" dirty="0" smtClean="0"/>
            <a:t>Соотношение количества «закрытых» устных обращений и маршрутизированных далее;</a:t>
          </a:r>
          <a:endParaRPr lang="ru-RU" sz="1800" b="1" dirty="0"/>
        </a:p>
      </dgm:t>
    </dgm:pt>
    <dgm:pt modelId="{C17C8477-828D-49AF-A1E5-F8CCFF81D57A}" type="parTrans" cxnId="{1CF3E844-B5DB-4940-85F6-ECF688942D0C}">
      <dgm:prSet/>
      <dgm:spPr/>
      <dgm:t>
        <a:bodyPr/>
        <a:lstStyle/>
        <a:p>
          <a:endParaRPr lang="ru-RU"/>
        </a:p>
      </dgm:t>
    </dgm:pt>
    <dgm:pt modelId="{2935C53D-BA61-4E42-8E1B-54499E18E78E}" type="sibTrans" cxnId="{1CF3E844-B5DB-4940-85F6-ECF688942D0C}">
      <dgm:prSet/>
      <dgm:spPr/>
      <dgm:t>
        <a:bodyPr/>
        <a:lstStyle/>
        <a:p>
          <a:endParaRPr lang="ru-RU"/>
        </a:p>
      </dgm:t>
    </dgm:pt>
    <dgm:pt modelId="{DC394531-6680-42F2-826D-08456F12B57B}">
      <dgm:prSet phldrT="[Текст]" custT="1"/>
      <dgm:spPr>
        <a:solidFill>
          <a:schemeClr val="accent1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altLang="ru-RU" sz="1600" b="1" dirty="0" smtClean="0"/>
            <a:t>Результативность информирования: количество лиц, проявивших профилактическую активность  после  личных контактов с представителем; </a:t>
          </a:r>
          <a:endParaRPr lang="ru-RU" sz="1600" b="1" dirty="0"/>
        </a:p>
      </dgm:t>
    </dgm:pt>
    <dgm:pt modelId="{A80B5F35-B968-4C04-9BD6-755E408E90FC}" type="parTrans" cxnId="{34C6D0EE-FE57-485F-8501-341A2B88084E}">
      <dgm:prSet/>
      <dgm:spPr/>
      <dgm:t>
        <a:bodyPr/>
        <a:lstStyle/>
        <a:p>
          <a:endParaRPr lang="ru-RU"/>
        </a:p>
      </dgm:t>
    </dgm:pt>
    <dgm:pt modelId="{5E2D6F3D-CDBA-4B45-B88D-2901DFE1B879}" type="sibTrans" cxnId="{34C6D0EE-FE57-485F-8501-341A2B88084E}">
      <dgm:prSet/>
      <dgm:spPr/>
      <dgm:t>
        <a:bodyPr/>
        <a:lstStyle/>
        <a:p>
          <a:endParaRPr lang="ru-RU"/>
        </a:p>
      </dgm:t>
    </dgm:pt>
    <dgm:pt modelId="{31C26FFD-D3B7-4AF5-9856-C46AAF90ED66}">
      <dgm:prSet phldrT="[Текст]" custT="1"/>
      <dgm:spPr>
        <a:solidFill>
          <a:schemeClr val="accent1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altLang="ru-RU" sz="2000" b="1" dirty="0" smtClean="0"/>
            <a:t>Наличие жалоб на работу;</a:t>
          </a:r>
          <a:endParaRPr lang="ru-RU" sz="2000" b="1" dirty="0"/>
        </a:p>
      </dgm:t>
    </dgm:pt>
    <dgm:pt modelId="{EFA45946-1C46-4CA4-ACE0-932282C75D7E}" type="parTrans" cxnId="{6CBA7A55-EACD-4EE1-A64E-76D07D70496F}">
      <dgm:prSet/>
      <dgm:spPr/>
      <dgm:t>
        <a:bodyPr/>
        <a:lstStyle/>
        <a:p>
          <a:endParaRPr lang="ru-RU"/>
        </a:p>
      </dgm:t>
    </dgm:pt>
    <dgm:pt modelId="{20062D91-4C25-4485-BB7B-31B698E00F15}" type="sibTrans" cxnId="{6CBA7A55-EACD-4EE1-A64E-76D07D70496F}">
      <dgm:prSet/>
      <dgm:spPr/>
      <dgm:t>
        <a:bodyPr/>
        <a:lstStyle/>
        <a:p>
          <a:endParaRPr lang="ru-RU"/>
        </a:p>
      </dgm:t>
    </dgm:pt>
    <dgm:pt modelId="{26230646-C285-4989-9E67-B31400D395D5}">
      <dgm:prSet phldrT="[Текст]" custT="1"/>
      <dgm:spPr>
        <a:solidFill>
          <a:schemeClr val="accent1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altLang="ru-RU" sz="1800" b="1" dirty="0" smtClean="0"/>
            <a:t>Удовлетворенность работой представителя (по итогам опросов).</a:t>
          </a:r>
          <a:endParaRPr lang="ru-RU" sz="1800" b="1" dirty="0"/>
        </a:p>
      </dgm:t>
    </dgm:pt>
    <dgm:pt modelId="{0E9A7759-3E62-4AB5-A0A5-EFC4DD40C287}" type="parTrans" cxnId="{A3C1650C-49BA-4095-94F9-B3D53AD3681B}">
      <dgm:prSet/>
      <dgm:spPr/>
      <dgm:t>
        <a:bodyPr/>
        <a:lstStyle/>
        <a:p>
          <a:endParaRPr lang="ru-RU"/>
        </a:p>
      </dgm:t>
    </dgm:pt>
    <dgm:pt modelId="{E3F63968-F505-495D-A457-6AF528206795}" type="sibTrans" cxnId="{A3C1650C-49BA-4095-94F9-B3D53AD3681B}">
      <dgm:prSet/>
      <dgm:spPr/>
      <dgm:t>
        <a:bodyPr/>
        <a:lstStyle/>
        <a:p>
          <a:endParaRPr lang="ru-RU"/>
        </a:p>
      </dgm:t>
    </dgm:pt>
    <dgm:pt modelId="{33764CD0-9DCF-4E22-A3AE-C3DB98105E72}" type="pres">
      <dgm:prSet presAssocID="{DC8918A7-7BA4-48BC-BC76-022BD2880A4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090B1B-D214-4D47-A9FE-C72B3CB1826E}" type="pres">
      <dgm:prSet presAssocID="{007F3C2A-377D-44DE-8397-C707B360E218}" presName="parentLin" presStyleCnt="0"/>
      <dgm:spPr/>
    </dgm:pt>
    <dgm:pt modelId="{05FF0F29-9893-4D92-827D-69C4E69FC2E0}" type="pres">
      <dgm:prSet presAssocID="{007F3C2A-377D-44DE-8397-C707B360E21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C90F04B-4ECA-4719-9E38-B900F45F04A9}" type="pres">
      <dgm:prSet presAssocID="{007F3C2A-377D-44DE-8397-C707B360E218}" presName="parentText" presStyleLbl="node1" presStyleIdx="0" presStyleCnt="4" custScaleX="1419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BA881-4281-46D6-BCF6-2F0693EB612D}" type="pres">
      <dgm:prSet presAssocID="{007F3C2A-377D-44DE-8397-C707B360E218}" presName="negativeSpace" presStyleCnt="0"/>
      <dgm:spPr/>
    </dgm:pt>
    <dgm:pt modelId="{91AA7C62-045B-4D8F-BA02-F66E6636F71A}" type="pres">
      <dgm:prSet presAssocID="{007F3C2A-377D-44DE-8397-C707B360E218}" presName="childText" presStyleLbl="conFgAcc1" presStyleIdx="0" presStyleCnt="4">
        <dgm:presLayoutVars>
          <dgm:bulletEnabled val="1"/>
        </dgm:presLayoutVars>
      </dgm:prSet>
      <dgm:spPr/>
    </dgm:pt>
    <dgm:pt modelId="{6A8EFCAE-4C2C-4009-BFA1-31899AD91BF3}" type="pres">
      <dgm:prSet presAssocID="{2935C53D-BA61-4E42-8E1B-54499E18E78E}" presName="spaceBetweenRectangles" presStyleCnt="0"/>
      <dgm:spPr/>
    </dgm:pt>
    <dgm:pt modelId="{27764F67-29B6-4E9D-85BF-A572B7BDF1F8}" type="pres">
      <dgm:prSet presAssocID="{DC394531-6680-42F2-826D-08456F12B57B}" presName="parentLin" presStyleCnt="0"/>
      <dgm:spPr/>
    </dgm:pt>
    <dgm:pt modelId="{3093C2DE-CE7F-47D2-88CA-EF5DD6222F1A}" type="pres">
      <dgm:prSet presAssocID="{DC394531-6680-42F2-826D-08456F12B57B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6EF5BD4-D771-4443-87F6-AFA09F15A458}" type="pres">
      <dgm:prSet presAssocID="{DC394531-6680-42F2-826D-08456F12B57B}" presName="parentText" presStyleLbl="node1" presStyleIdx="1" presStyleCnt="4" custScaleX="1419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93A99-212D-4D3D-8C68-09796FFDCA68}" type="pres">
      <dgm:prSet presAssocID="{DC394531-6680-42F2-826D-08456F12B57B}" presName="negativeSpace" presStyleCnt="0"/>
      <dgm:spPr/>
    </dgm:pt>
    <dgm:pt modelId="{2F444A25-E0D2-4982-8A37-77395181F897}" type="pres">
      <dgm:prSet presAssocID="{DC394531-6680-42F2-826D-08456F12B57B}" presName="childText" presStyleLbl="conFgAcc1" presStyleIdx="1" presStyleCnt="4">
        <dgm:presLayoutVars>
          <dgm:bulletEnabled val="1"/>
        </dgm:presLayoutVars>
      </dgm:prSet>
      <dgm:spPr/>
    </dgm:pt>
    <dgm:pt modelId="{2F62A24F-8809-4925-9B8A-B1E87CAFF0C2}" type="pres">
      <dgm:prSet presAssocID="{5E2D6F3D-CDBA-4B45-B88D-2901DFE1B879}" presName="spaceBetweenRectangles" presStyleCnt="0"/>
      <dgm:spPr/>
    </dgm:pt>
    <dgm:pt modelId="{D64C82C6-6F22-4712-99A9-3A305DDC7FF0}" type="pres">
      <dgm:prSet presAssocID="{31C26FFD-D3B7-4AF5-9856-C46AAF90ED66}" presName="parentLin" presStyleCnt="0"/>
      <dgm:spPr/>
    </dgm:pt>
    <dgm:pt modelId="{BF90ABBD-934C-4DE1-ADC9-D86C7085DCF7}" type="pres">
      <dgm:prSet presAssocID="{31C26FFD-D3B7-4AF5-9856-C46AAF90ED66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43E892F-7056-4D12-8863-66D50C5D7AE8}" type="pres">
      <dgm:prSet presAssocID="{31C26FFD-D3B7-4AF5-9856-C46AAF90ED66}" presName="parentText" presStyleLbl="node1" presStyleIdx="2" presStyleCnt="4" custScaleX="1419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7432F1-E971-4E90-8E51-00BD31565363}" type="pres">
      <dgm:prSet presAssocID="{31C26FFD-D3B7-4AF5-9856-C46AAF90ED66}" presName="negativeSpace" presStyleCnt="0"/>
      <dgm:spPr/>
    </dgm:pt>
    <dgm:pt modelId="{DA4D2B6E-BD72-435F-BF8B-7607F204B948}" type="pres">
      <dgm:prSet presAssocID="{31C26FFD-D3B7-4AF5-9856-C46AAF90ED66}" presName="childText" presStyleLbl="conFgAcc1" presStyleIdx="2" presStyleCnt="4" custLinFactNeighborY="4674">
        <dgm:presLayoutVars>
          <dgm:bulletEnabled val="1"/>
        </dgm:presLayoutVars>
      </dgm:prSet>
      <dgm:spPr/>
    </dgm:pt>
    <dgm:pt modelId="{542C1867-D617-45F3-AEA8-B2A607C06C7B}" type="pres">
      <dgm:prSet presAssocID="{20062D91-4C25-4485-BB7B-31B698E00F15}" presName="spaceBetweenRectangles" presStyleCnt="0"/>
      <dgm:spPr/>
    </dgm:pt>
    <dgm:pt modelId="{189CDC9D-3CE4-418A-9920-E41D2A82AF79}" type="pres">
      <dgm:prSet presAssocID="{26230646-C285-4989-9E67-B31400D395D5}" presName="parentLin" presStyleCnt="0"/>
      <dgm:spPr/>
    </dgm:pt>
    <dgm:pt modelId="{D3ED6009-8242-4828-988E-8C2AC0271BE8}" type="pres">
      <dgm:prSet presAssocID="{26230646-C285-4989-9E67-B31400D395D5}" presName="parentLeftMargin" presStyleLbl="node1" presStyleIdx="2" presStyleCnt="4" custScaleX="141941"/>
      <dgm:spPr/>
      <dgm:t>
        <a:bodyPr/>
        <a:lstStyle/>
        <a:p>
          <a:endParaRPr lang="ru-RU"/>
        </a:p>
      </dgm:t>
    </dgm:pt>
    <dgm:pt modelId="{23A0ED92-4E0F-4F34-969D-56BC574A6438}" type="pres">
      <dgm:prSet presAssocID="{26230646-C285-4989-9E67-B31400D395D5}" presName="parentText" presStyleLbl="node1" presStyleIdx="3" presStyleCnt="4" custScaleX="170921" custLinFactNeighborX="-171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FAC04-573B-4AC1-A82B-98A8271ED9AF}" type="pres">
      <dgm:prSet presAssocID="{26230646-C285-4989-9E67-B31400D395D5}" presName="negativeSpace" presStyleCnt="0"/>
      <dgm:spPr/>
    </dgm:pt>
    <dgm:pt modelId="{ECDDB237-83D2-48F3-A6FA-A1DFEB104D3C}" type="pres">
      <dgm:prSet presAssocID="{26230646-C285-4989-9E67-B31400D395D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F55D315-E295-438B-B905-4671B7B4E27B}" type="presOf" srcId="{DC394531-6680-42F2-826D-08456F12B57B}" destId="{3093C2DE-CE7F-47D2-88CA-EF5DD6222F1A}" srcOrd="0" destOrd="0" presId="urn:microsoft.com/office/officeart/2005/8/layout/list1"/>
    <dgm:cxn modelId="{0782AF10-25BB-4030-AA84-FB8779711C8E}" type="presOf" srcId="{007F3C2A-377D-44DE-8397-C707B360E218}" destId="{DC90F04B-4ECA-4719-9E38-B900F45F04A9}" srcOrd="1" destOrd="0" presId="urn:microsoft.com/office/officeart/2005/8/layout/list1"/>
    <dgm:cxn modelId="{1CF3E844-B5DB-4940-85F6-ECF688942D0C}" srcId="{DC8918A7-7BA4-48BC-BC76-022BD2880A46}" destId="{007F3C2A-377D-44DE-8397-C707B360E218}" srcOrd="0" destOrd="0" parTransId="{C17C8477-828D-49AF-A1E5-F8CCFF81D57A}" sibTransId="{2935C53D-BA61-4E42-8E1B-54499E18E78E}"/>
    <dgm:cxn modelId="{A3C1650C-49BA-4095-94F9-B3D53AD3681B}" srcId="{DC8918A7-7BA4-48BC-BC76-022BD2880A46}" destId="{26230646-C285-4989-9E67-B31400D395D5}" srcOrd="3" destOrd="0" parTransId="{0E9A7759-3E62-4AB5-A0A5-EFC4DD40C287}" sibTransId="{E3F63968-F505-495D-A457-6AF528206795}"/>
    <dgm:cxn modelId="{DC536003-C449-4E88-8143-343E0C155CAA}" type="presOf" srcId="{31C26FFD-D3B7-4AF5-9856-C46AAF90ED66}" destId="{743E892F-7056-4D12-8863-66D50C5D7AE8}" srcOrd="1" destOrd="0" presId="urn:microsoft.com/office/officeart/2005/8/layout/list1"/>
    <dgm:cxn modelId="{6CBA7A55-EACD-4EE1-A64E-76D07D70496F}" srcId="{DC8918A7-7BA4-48BC-BC76-022BD2880A46}" destId="{31C26FFD-D3B7-4AF5-9856-C46AAF90ED66}" srcOrd="2" destOrd="0" parTransId="{EFA45946-1C46-4CA4-ACE0-932282C75D7E}" sibTransId="{20062D91-4C25-4485-BB7B-31B698E00F15}"/>
    <dgm:cxn modelId="{B7A1D2EA-C9B6-4D6E-AA50-001CE369A30C}" type="presOf" srcId="{26230646-C285-4989-9E67-B31400D395D5}" destId="{23A0ED92-4E0F-4F34-969D-56BC574A6438}" srcOrd="1" destOrd="0" presId="urn:microsoft.com/office/officeart/2005/8/layout/list1"/>
    <dgm:cxn modelId="{34C6D0EE-FE57-485F-8501-341A2B88084E}" srcId="{DC8918A7-7BA4-48BC-BC76-022BD2880A46}" destId="{DC394531-6680-42F2-826D-08456F12B57B}" srcOrd="1" destOrd="0" parTransId="{A80B5F35-B968-4C04-9BD6-755E408E90FC}" sibTransId="{5E2D6F3D-CDBA-4B45-B88D-2901DFE1B879}"/>
    <dgm:cxn modelId="{C11B5687-7DF7-4FAD-9898-EF29A0D12CE6}" type="presOf" srcId="{26230646-C285-4989-9E67-B31400D395D5}" destId="{D3ED6009-8242-4828-988E-8C2AC0271BE8}" srcOrd="0" destOrd="0" presId="urn:microsoft.com/office/officeart/2005/8/layout/list1"/>
    <dgm:cxn modelId="{074AE6A6-ECD0-41DF-92EA-1F0A4158D2D6}" type="presOf" srcId="{007F3C2A-377D-44DE-8397-C707B360E218}" destId="{05FF0F29-9893-4D92-827D-69C4E69FC2E0}" srcOrd="0" destOrd="0" presId="urn:microsoft.com/office/officeart/2005/8/layout/list1"/>
    <dgm:cxn modelId="{1D569D40-408B-4EE7-B555-1E5E7800E5A0}" type="presOf" srcId="{DC8918A7-7BA4-48BC-BC76-022BD2880A46}" destId="{33764CD0-9DCF-4E22-A3AE-C3DB98105E72}" srcOrd="0" destOrd="0" presId="urn:microsoft.com/office/officeart/2005/8/layout/list1"/>
    <dgm:cxn modelId="{9C6A641D-2FC3-47F2-944C-8EFC2746D71D}" type="presOf" srcId="{DC394531-6680-42F2-826D-08456F12B57B}" destId="{76EF5BD4-D771-4443-87F6-AFA09F15A458}" srcOrd="1" destOrd="0" presId="urn:microsoft.com/office/officeart/2005/8/layout/list1"/>
    <dgm:cxn modelId="{FA5CBEC8-4802-4A92-856A-EE53E2FAE60F}" type="presOf" srcId="{31C26FFD-D3B7-4AF5-9856-C46AAF90ED66}" destId="{BF90ABBD-934C-4DE1-ADC9-D86C7085DCF7}" srcOrd="0" destOrd="0" presId="urn:microsoft.com/office/officeart/2005/8/layout/list1"/>
    <dgm:cxn modelId="{387FC696-CD65-425B-AE12-3FEC50D255AD}" type="presParOf" srcId="{33764CD0-9DCF-4E22-A3AE-C3DB98105E72}" destId="{C3090B1B-D214-4D47-A9FE-C72B3CB1826E}" srcOrd="0" destOrd="0" presId="urn:microsoft.com/office/officeart/2005/8/layout/list1"/>
    <dgm:cxn modelId="{3D3A63BF-39C0-43C1-8926-4A21C12C02FA}" type="presParOf" srcId="{C3090B1B-D214-4D47-A9FE-C72B3CB1826E}" destId="{05FF0F29-9893-4D92-827D-69C4E69FC2E0}" srcOrd="0" destOrd="0" presId="urn:microsoft.com/office/officeart/2005/8/layout/list1"/>
    <dgm:cxn modelId="{43F76F24-2C13-4C50-B2AD-329BE1A4C371}" type="presParOf" srcId="{C3090B1B-D214-4D47-A9FE-C72B3CB1826E}" destId="{DC90F04B-4ECA-4719-9E38-B900F45F04A9}" srcOrd="1" destOrd="0" presId="urn:microsoft.com/office/officeart/2005/8/layout/list1"/>
    <dgm:cxn modelId="{3CDDC4F3-2953-4481-9311-108654072F16}" type="presParOf" srcId="{33764CD0-9DCF-4E22-A3AE-C3DB98105E72}" destId="{699BA881-4281-46D6-BCF6-2F0693EB612D}" srcOrd="1" destOrd="0" presId="urn:microsoft.com/office/officeart/2005/8/layout/list1"/>
    <dgm:cxn modelId="{4EC3D9D3-5759-4725-A06D-22B65B57601E}" type="presParOf" srcId="{33764CD0-9DCF-4E22-A3AE-C3DB98105E72}" destId="{91AA7C62-045B-4D8F-BA02-F66E6636F71A}" srcOrd="2" destOrd="0" presId="urn:microsoft.com/office/officeart/2005/8/layout/list1"/>
    <dgm:cxn modelId="{0A2A90C5-1AB4-4113-BAC5-F62FDCE0E930}" type="presParOf" srcId="{33764CD0-9DCF-4E22-A3AE-C3DB98105E72}" destId="{6A8EFCAE-4C2C-4009-BFA1-31899AD91BF3}" srcOrd="3" destOrd="0" presId="urn:microsoft.com/office/officeart/2005/8/layout/list1"/>
    <dgm:cxn modelId="{587689BB-6576-4CE8-815D-9B8AD354F6CB}" type="presParOf" srcId="{33764CD0-9DCF-4E22-A3AE-C3DB98105E72}" destId="{27764F67-29B6-4E9D-85BF-A572B7BDF1F8}" srcOrd="4" destOrd="0" presId="urn:microsoft.com/office/officeart/2005/8/layout/list1"/>
    <dgm:cxn modelId="{056E4242-9F8C-4957-A172-14E2224B6A8E}" type="presParOf" srcId="{27764F67-29B6-4E9D-85BF-A572B7BDF1F8}" destId="{3093C2DE-CE7F-47D2-88CA-EF5DD6222F1A}" srcOrd="0" destOrd="0" presId="urn:microsoft.com/office/officeart/2005/8/layout/list1"/>
    <dgm:cxn modelId="{5180268A-2205-4F7B-85CC-5E4B2EC9EF9B}" type="presParOf" srcId="{27764F67-29B6-4E9D-85BF-A572B7BDF1F8}" destId="{76EF5BD4-D771-4443-87F6-AFA09F15A458}" srcOrd="1" destOrd="0" presId="urn:microsoft.com/office/officeart/2005/8/layout/list1"/>
    <dgm:cxn modelId="{F469475B-A80A-4CE9-89AC-CE8FD68A5C7B}" type="presParOf" srcId="{33764CD0-9DCF-4E22-A3AE-C3DB98105E72}" destId="{E7E93A99-212D-4D3D-8C68-09796FFDCA68}" srcOrd="5" destOrd="0" presId="urn:microsoft.com/office/officeart/2005/8/layout/list1"/>
    <dgm:cxn modelId="{16B3933D-AB32-4D86-A12E-BF1DBD31247D}" type="presParOf" srcId="{33764CD0-9DCF-4E22-A3AE-C3DB98105E72}" destId="{2F444A25-E0D2-4982-8A37-77395181F897}" srcOrd="6" destOrd="0" presId="urn:microsoft.com/office/officeart/2005/8/layout/list1"/>
    <dgm:cxn modelId="{F38EE556-1B02-4CC5-B5E7-0510D6F07D22}" type="presParOf" srcId="{33764CD0-9DCF-4E22-A3AE-C3DB98105E72}" destId="{2F62A24F-8809-4925-9B8A-B1E87CAFF0C2}" srcOrd="7" destOrd="0" presId="urn:microsoft.com/office/officeart/2005/8/layout/list1"/>
    <dgm:cxn modelId="{C7BCDC88-4F13-4D2C-A9F9-242B1355CFB0}" type="presParOf" srcId="{33764CD0-9DCF-4E22-A3AE-C3DB98105E72}" destId="{D64C82C6-6F22-4712-99A9-3A305DDC7FF0}" srcOrd="8" destOrd="0" presId="urn:microsoft.com/office/officeart/2005/8/layout/list1"/>
    <dgm:cxn modelId="{DD385E6B-BE50-4038-8EEA-518C92320784}" type="presParOf" srcId="{D64C82C6-6F22-4712-99A9-3A305DDC7FF0}" destId="{BF90ABBD-934C-4DE1-ADC9-D86C7085DCF7}" srcOrd="0" destOrd="0" presId="urn:microsoft.com/office/officeart/2005/8/layout/list1"/>
    <dgm:cxn modelId="{DD9AEF00-E689-4775-B6A5-089C80A1D42B}" type="presParOf" srcId="{D64C82C6-6F22-4712-99A9-3A305DDC7FF0}" destId="{743E892F-7056-4D12-8863-66D50C5D7AE8}" srcOrd="1" destOrd="0" presId="urn:microsoft.com/office/officeart/2005/8/layout/list1"/>
    <dgm:cxn modelId="{647022E8-196B-4EDA-BA8F-4D43DD6D906E}" type="presParOf" srcId="{33764CD0-9DCF-4E22-A3AE-C3DB98105E72}" destId="{707432F1-E971-4E90-8E51-00BD31565363}" srcOrd="9" destOrd="0" presId="urn:microsoft.com/office/officeart/2005/8/layout/list1"/>
    <dgm:cxn modelId="{7BA17219-4540-48E3-A8F0-97795A145751}" type="presParOf" srcId="{33764CD0-9DCF-4E22-A3AE-C3DB98105E72}" destId="{DA4D2B6E-BD72-435F-BF8B-7607F204B948}" srcOrd="10" destOrd="0" presId="urn:microsoft.com/office/officeart/2005/8/layout/list1"/>
    <dgm:cxn modelId="{AD0048F6-EC82-4D9B-815E-039E0EAF242D}" type="presParOf" srcId="{33764CD0-9DCF-4E22-A3AE-C3DB98105E72}" destId="{542C1867-D617-45F3-AEA8-B2A607C06C7B}" srcOrd="11" destOrd="0" presId="urn:microsoft.com/office/officeart/2005/8/layout/list1"/>
    <dgm:cxn modelId="{B9737572-F4EB-4AC6-AD56-78AE74690DF6}" type="presParOf" srcId="{33764CD0-9DCF-4E22-A3AE-C3DB98105E72}" destId="{189CDC9D-3CE4-418A-9920-E41D2A82AF79}" srcOrd="12" destOrd="0" presId="urn:microsoft.com/office/officeart/2005/8/layout/list1"/>
    <dgm:cxn modelId="{EF7C401C-D5A2-43A6-8E27-0AECC9848AE2}" type="presParOf" srcId="{189CDC9D-3CE4-418A-9920-E41D2A82AF79}" destId="{D3ED6009-8242-4828-988E-8C2AC0271BE8}" srcOrd="0" destOrd="0" presId="urn:microsoft.com/office/officeart/2005/8/layout/list1"/>
    <dgm:cxn modelId="{B1EC4858-C4B9-4405-97EE-C74508FB83AD}" type="presParOf" srcId="{189CDC9D-3CE4-418A-9920-E41D2A82AF79}" destId="{23A0ED92-4E0F-4F34-969D-56BC574A6438}" srcOrd="1" destOrd="0" presId="urn:microsoft.com/office/officeart/2005/8/layout/list1"/>
    <dgm:cxn modelId="{7FA020D5-655B-4877-887F-9596F11D13BE}" type="presParOf" srcId="{33764CD0-9DCF-4E22-A3AE-C3DB98105E72}" destId="{5C1FAC04-573B-4AC1-A82B-98A8271ED9AF}" srcOrd="13" destOrd="0" presId="urn:microsoft.com/office/officeart/2005/8/layout/list1"/>
    <dgm:cxn modelId="{E41E0B97-6210-437F-A23B-5D1CA204F2FF}" type="presParOf" srcId="{33764CD0-9DCF-4E22-A3AE-C3DB98105E72}" destId="{ECDDB237-83D2-48F3-A6FA-A1DFEB104D3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37119-434A-4F2F-BD18-008E33D6AA1D}">
      <dsp:nvSpPr>
        <dsp:cNvPr id="0" name=""/>
        <dsp:cNvSpPr/>
      </dsp:nvSpPr>
      <dsp:spPr>
        <a:xfrm rot="16200000">
          <a:off x="-1647322" y="2605482"/>
          <a:ext cx="4030612" cy="37926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4492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-1647322" y="2605482"/>
        <a:ext cx="4030612" cy="379266"/>
      </dsp:txXfrm>
    </dsp:sp>
    <dsp:sp modelId="{851DD258-A465-4B6F-85BA-04D6388D9C98}">
      <dsp:nvSpPr>
        <dsp:cNvPr id="0" name=""/>
        <dsp:cNvSpPr/>
      </dsp:nvSpPr>
      <dsp:spPr>
        <a:xfrm>
          <a:off x="279109" y="1033818"/>
          <a:ext cx="2426066" cy="4030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80000" rIns="72000" bIns="36000" numCol="1" spcCol="1270" anchor="t" anchorCtr="0">
          <a:noAutofit/>
        </a:bodyPr>
        <a:lstStyle/>
        <a:p>
          <a:pPr marL="93663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>
            <a:solidFill>
              <a:schemeClr val="bg1"/>
            </a:solidFill>
          </a:endParaRPr>
        </a:p>
        <a:p>
          <a:pPr marL="93663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bg1"/>
              </a:solidFill>
            </a:rPr>
            <a:t>Уточнение контактных данных   ( в т.ч. через соседей, родственников);</a:t>
          </a:r>
          <a:endParaRPr lang="ru-RU" sz="1300" kern="1200" dirty="0">
            <a:solidFill>
              <a:schemeClr val="bg1"/>
            </a:solidFill>
          </a:endParaRPr>
        </a:p>
        <a:p>
          <a:pPr marL="93663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bg1"/>
              </a:solidFill>
            </a:rPr>
            <a:t>- </a:t>
          </a:r>
          <a:r>
            <a:rPr lang="ru-RU" sz="1300" kern="1200" dirty="0" err="1" smtClean="0">
              <a:solidFill>
                <a:schemeClr val="bg1"/>
              </a:solidFill>
            </a:rPr>
            <a:t>Обзвон</a:t>
          </a:r>
          <a:r>
            <a:rPr lang="ru-RU" sz="1300" kern="1200" dirty="0" smtClean="0">
              <a:solidFill>
                <a:schemeClr val="bg1"/>
              </a:solidFill>
            </a:rPr>
            <a:t> /обход  застрахованных по различным поводам (не имеющих моб. телефонов , не реагирующих на смс -уведомления ) </a:t>
          </a:r>
          <a:endParaRPr lang="ru-RU" sz="1300" kern="1200" dirty="0">
            <a:solidFill>
              <a:schemeClr val="bg1"/>
            </a:solidFill>
          </a:endParaRPr>
        </a:p>
        <a:p>
          <a:pPr marL="93663" lvl="2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ru-RU" sz="1300" kern="1200" dirty="0" smtClean="0">
              <a:solidFill>
                <a:schemeClr val="bg1"/>
              </a:solidFill>
            </a:rPr>
            <a:t>Информирование о диспансеризации и порядке ее проведения;</a:t>
          </a:r>
          <a:endParaRPr lang="ru-RU" sz="1300" kern="1200" dirty="0">
            <a:solidFill>
              <a:schemeClr val="bg1"/>
            </a:solidFill>
          </a:endParaRPr>
        </a:p>
        <a:p>
          <a:pPr marL="93663" lvl="2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ru-RU" sz="1300" kern="1200" dirty="0" smtClean="0">
              <a:solidFill>
                <a:schemeClr val="bg1"/>
              </a:solidFill>
            </a:rPr>
            <a:t>Оказание консультативных  услуг при обращениях  граждан  в рамках  своих компетенций;</a:t>
          </a:r>
          <a:endParaRPr lang="ru-RU" sz="1300" kern="1200" dirty="0">
            <a:solidFill>
              <a:schemeClr val="bg1"/>
            </a:solidFill>
          </a:endParaRPr>
        </a:p>
        <a:p>
          <a:pPr marL="93663" lvl="2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ru-RU" sz="1300" kern="1200" dirty="0" smtClean="0">
              <a:solidFill>
                <a:schemeClr val="bg1"/>
              </a:solidFill>
            </a:rPr>
            <a:t>Выдача справок об объемах и стоимости оказанной медицинской помощи. </a:t>
          </a:r>
          <a:endParaRPr lang="ru-RU" sz="1300" kern="1200" dirty="0">
            <a:solidFill>
              <a:schemeClr val="bg1"/>
            </a:solidFill>
          </a:endParaRPr>
        </a:p>
      </dsp:txBody>
      <dsp:txXfrm>
        <a:off x="279109" y="1033818"/>
        <a:ext cx="2426066" cy="4030612"/>
      </dsp:txXfrm>
    </dsp:sp>
    <dsp:sp modelId="{E6FEBCFD-6DB7-4E0D-831A-1E829A9D2786}">
      <dsp:nvSpPr>
        <dsp:cNvPr id="0" name=""/>
        <dsp:cNvSpPr/>
      </dsp:nvSpPr>
      <dsp:spPr>
        <a:xfrm>
          <a:off x="273133" y="678761"/>
          <a:ext cx="602829" cy="6028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EB433-96D2-4989-AB46-ABD790CC6651}">
      <dsp:nvSpPr>
        <dsp:cNvPr id="0" name=""/>
        <dsp:cNvSpPr/>
      </dsp:nvSpPr>
      <dsp:spPr>
        <a:xfrm rot="16200000">
          <a:off x="1375834" y="2605482"/>
          <a:ext cx="4030612" cy="37926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4492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1375834" y="2605482"/>
        <a:ext cx="4030612" cy="379266"/>
      </dsp:txXfrm>
    </dsp:sp>
    <dsp:sp modelId="{317D7813-F9B9-4453-8A91-61C57CF0A3EB}">
      <dsp:nvSpPr>
        <dsp:cNvPr id="0" name=""/>
        <dsp:cNvSpPr/>
      </dsp:nvSpPr>
      <dsp:spPr>
        <a:xfrm>
          <a:off x="3302266" y="1033818"/>
          <a:ext cx="2426066" cy="4030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34492" rIns="85344" bIns="85344" numCol="1" spcCol="1270" anchor="t" anchorCtr="0">
          <a:noAutofit/>
        </a:bodyPr>
        <a:lstStyle/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Подготовка списков  для уведомлений   о   диспансеризации: согласование очередности  информирования, режима рассылок смс-уведомлений);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Уточнение  данных по маршрутизации при прохождении диспансеризации;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Информационная работа с пациентами, находящими на лечении, обеспечение  их  индивидуальными информационными материалами;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Консультирование застрахованных граждан по вопросам медицинской помощи; 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Оперативное решение  спорных вопросов;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Анкетирование  на базе  МО о  качестве и доступности медицинской помощи</a:t>
          </a:r>
          <a:endParaRPr lang="ru-RU" sz="1150" kern="1200" dirty="0">
            <a:solidFill>
              <a:schemeClr val="bg1"/>
            </a:solidFill>
          </a:endParaRPr>
        </a:p>
      </dsp:txBody>
      <dsp:txXfrm>
        <a:off x="3302266" y="1033818"/>
        <a:ext cx="2426066" cy="4030612"/>
      </dsp:txXfrm>
    </dsp:sp>
    <dsp:sp modelId="{362EBD01-8A10-4013-87D5-B8ED759AD38F}">
      <dsp:nvSpPr>
        <dsp:cNvPr id="0" name=""/>
        <dsp:cNvSpPr/>
      </dsp:nvSpPr>
      <dsp:spPr>
        <a:xfrm>
          <a:off x="3296290" y="678761"/>
          <a:ext cx="602829" cy="6028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A2E27F-7170-4B1F-A468-9E5A83337CFD}">
      <dsp:nvSpPr>
        <dsp:cNvPr id="0" name=""/>
        <dsp:cNvSpPr/>
      </dsp:nvSpPr>
      <dsp:spPr>
        <a:xfrm rot="16200000">
          <a:off x="4398991" y="2605482"/>
          <a:ext cx="4030612" cy="37926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4492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4398991" y="2605482"/>
        <a:ext cx="4030612" cy="379266"/>
      </dsp:txXfrm>
    </dsp:sp>
    <dsp:sp modelId="{871306BB-A652-4538-B8F2-36B67EFA3FA4}">
      <dsp:nvSpPr>
        <dsp:cNvPr id="0" name=""/>
        <dsp:cNvSpPr/>
      </dsp:nvSpPr>
      <dsp:spPr>
        <a:xfrm>
          <a:off x="6325423" y="1033818"/>
          <a:ext cx="2426066" cy="4030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34492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chemeClr val="bg1"/>
              </a:solidFill>
            </a:rPr>
            <a:t>Тематические выступления в коллективах застрахованных (организациях, учреждениях);</a:t>
          </a:r>
          <a:endParaRPr lang="ru-RU" sz="1200" kern="1200" dirty="0">
            <a:solidFill>
              <a:schemeClr val="bg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chemeClr val="bg1"/>
              </a:solidFill>
            </a:rPr>
            <a:t> Взаимодействие с общественными организациями  (общества инвалидов, волонтеры, моложеные организации) для организации информирования граждан  и обеспечения их  информационными материалами</a:t>
          </a:r>
          <a:endParaRPr lang="ru-RU" sz="1200" kern="1200" dirty="0">
            <a:solidFill>
              <a:schemeClr val="bg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chemeClr val="bg1"/>
              </a:solidFill>
            </a:rPr>
            <a:t>Организация работы с застрахованными лицами в отдаленных населенных пунктах , в т.ч.  через взаимодействие с ФАП, органами исполнительной власти муниципальных образований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325423" y="1033818"/>
        <a:ext cx="2426066" cy="4030612"/>
      </dsp:txXfrm>
    </dsp:sp>
    <dsp:sp modelId="{D0A12A70-0673-4D07-B1F5-C44A9734021D}">
      <dsp:nvSpPr>
        <dsp:cNvPr id="0" name=""/>
        <dsp:cNvSpPr/>
      </dsp:nvSpPr>
      <dsp:spPr>
        <a:xfrm>
          <a:off x="6319447" y="678761"/>
          <a:ext cx="602829" cy="6028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9B0235-017E-451F-962E-7EE4553929A6}">
      <dsp:nvSpPr>
        <dsp:cNvPr id="0" name=""/>
        <dsp:cNvSpPr/>
      </dsp:nvSpPr>
      <dsp:spPr>
        <a:xfrm>
          <a:off x="58839" y="374584"/>
          <a:ext cx="5388499" cy="4990804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A5BC752-5311-4650-857E-44913EEEE1EC}">
      <dsp:nvSpPr>
        <dsp:cNvPr id="0" name=""/>
        <dsp:cNvSpPr/>
      </dsp:nvSpPr>
      <dsp:spPr>
        <a:xfrm>
          <a:off x="2194891" y="2171274"/>
          <a:ext cx="3012848" cy="2994482"/>
        </a:xfrm>
        <a:prstGeom prst="rect">
          <a:avLst/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2194891" y="2171274"/>
        <a:ext cx="3012848" cy="2994482"/>
      </dsp:txXfrm>
    </dsp:sp>
    <dsp:sp modelId="{B9F9E05F-6744-42A6-93A6-F9A5A307032E}">
      <dsp:nvSpPr>
        <dsp:cNvPr id="0" name=""/>
        <dsp:cNvSpPr/>
      </dsp:nvSpPr>
      <dsp:spPr>
        <a:xfrm>
          <a:off x="4978040" y="330803"/>
          <a:ext cx="935998" cy="93599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AC863A8-E223-4305-837B-F95AB5D80766}">
      <dsp:nvSpPr>
        <dsp:cNvPr id="0" name=""/>
        <dsp:cNvSpPr/>
      </dsp:nvSpPr>
      <dsp:spPr>
        <a:xfrm>
          <a:off x="6119845" y="125044"/>
          <a:ext cx="370989" cy="1347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6119845" y="125044"/>
        <a:ext cx="370989" cy="1347517"/>
      </dsp:txXfrm>
    </dsp:sp>
    <dsp:sp modelId="{EB60244E-B985-4A67-8A96-5A18CBED93B2}">
      <dsp:nvSpPr>
        <dsp:cNvPr id="0" name=""/>
        <dsp:cNvSpPr/>
      </dsp:nvSpPr>
      <dsp:spPr>
        <a:xfrm>
          <a:off x="4978040" y="2321598"/>
          <a:ext cx="935998" cy="93599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51006C8-7214-4284-BDE9-3BEFFB73D15D}">
      <dsp:nvSpPr>
        <dsp:cNvPr id="0" name=""/>
        <dsp:cNvSpPr/>
      </dsp:nvSpPr>
      <dsp:spPr>
        <a:xfrm>
          <a:off x="6119845" y="1715114"/>
          <a:ext cx="370989" cy="1347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6119845" y="1715114"/>
        <a:ext cx="370989" cy="1347517"/>
      </dsp:txXfrm>
    </dsp:sp>
    <dsp:sp modelId="{E150B91C-5FA4-49C1-B1AF-54561DAA9ED6}">
      <dsp:nvSpPr>
        <dsp:cNvPr id="0" name=""/>
        <dsp:cNvSpPr/>
      </dsp:nvSpPr>
      <dsp:spPr>
        <a:xfrm>
          <a:off x="4978040" y="4103191"/>
          <a:ext cx="935998" cy="93599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C9A1C40-9A86-4499-8EAB-F2C8585E2BA6}">
      <dsp:nvSpPr>
        <dsp:cNvPr id="0" name=""/>
        <dsp:cNvSpPr/>
      </dsp:nvSpPr>
      <dsp:spPr>
        <a:xfrm>
          <a:off x="6119845" y="3305185"/>
          <a:ext cx="370989" cy="1347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6119845" y="3305185"/>
        <a:ext cx="370989" cy="13475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A7C62-045B-4D8F-BA02-F66E6636F71A}">
      <dsp:nvSpPr>
        <dsp:cNvPr id="0" name=""/>
        <dsp:cNvSpPr/>
      </dsp:nvSpPr>
      <dsp:spPr>
        <a:xfrm>
          <a:off x="0" y="347020"/>
          <a:ext cx="753396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90F04B-4ECA-4719-9E38-B900F45F04A9}">
      <dsp:nvSpPr>
        <dsp:cNvPr id="0" name=""/>
        <dsp:cNvSpPr/>
      </dsp:nvSpPr>
      <dsp:spPr>
        <a:xfrm>
          <a:off x="360879" y="7539"/>
          <a:ext cx="7171306" cy="678960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336" tIns="0" rIns="19933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b="1" kern="1200" dirty="0" smtClean="0"/>
            <a:t>Соотношение количества «закрытых» устных обращений и маршрутизированных далее;</a:t>
          </a:r>
          <a:endParaRPr lang="ru-RU" sz="1800" b="1" kern="1200" dirty="0"/>
        </a:p>
      </dsp:txBody>
      <dsp:txXfrm>
        <a:off x="394023" y="40683"/>
        <a:ext cx="7105018" cy="612672"/>
      </dsp:txXfrm>
    </dsp:sp>
    <dsp:sp modelId="{2F444A25-E0D2-4982-8A37-77395181F897}">
      <dsp:nvSpPr>
        <dsp:cNvPr id="0" name=""/>
        <dsp:cNvSpPr/>
      </dsp:nvSpPr>
      <dsp:spPr>
        <a:xfrm>
          <a:off x="0" y="1390300"/>
          <a:ext cx="753396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EF5BD4-D771-4443-87F6-AFA09F15A458}">
      <dsp:nvSpPr>
        <dsp:cNvPr id="0" name=""/>
        <dsp:cNvSpPr/>
      </dsp:nvSpPr>
      <dsp:spPr>
        <a:xfrm>
          <a:off x="360879" y="1050819"/>
          <a:ext cx="7171306" cy="678960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336" tIns="0" rIns="19933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b="1" kern="1200" dirty="0" smtClean="0"/>
            <a:t>Результативность информирования: количество лиц, проявивших профилактическую активность  после  личных контактов с представителем; </a:t>
          </a:r>
          <a:endParaRPr lang="ru-RU" sz="1600" b="1" kern="1200" dirty="0"/>
        </a:p>
      </dsp:txBody>
      <dsp:txXfrm>
        <a:off x="394023" y="1083963"/>
        <a:ext cx="7105018" cy="612672"/>
      </dsp:txXfrm>
    </dsp:sp>
    <dsp:sp modelId="{DA4D2B6E-BD72-435F-BF8B-7607F204B948}">
      <dsp:nvSpPr>
        <dsp:cNvPr id="0" name=""/>
        <dsp:cNvSpPr/>
      </dsp:nvSpPr>
      <dsp:spPr>
        <a:xfrm>
          <a:off x="0" y="2439385"/>
          <a:ext cx="753396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3E892F-7056-4D12-8863-66D50C5D7AE8}">
      <dsp:nvSpPr>
        <dsp:cNvPr id="0" name=""/>
        <dsp:cNvSpPr/>
      </dsp:nvSpPr>
      <dsp:spPr>
        <a:xfrm>
          <a:off x="360879" y="2094100"/>
          <a:ext cx="7171306" cy="678960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336" tIns="0" rIns="19933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b="1" kern="1200" dirty="0" smtClean="0"/>
            <a:t>Наличие жалоб на работу;</a:t>
          </a:r>
          <a:endParaRPr lang="ru-RU" sz="2000" b="1" kern="1200" dirty="0"/>
        </a:p>
      </dsp:txBody>
      <dsp:txXfrm>
        <a:off x="394023" y="2127244"/>
        <a:ext cx="7105018" cy="612672"/>
      </dsp:txXfrm>
    </dsp:sp>
    <dsp:sp modelId="{ECDDB237-83D2-48F3-A6FA-A1DFEB104D3C}">
      <dsp:nvSpPr>
        <dsp:cNvPr id="0" name=""/>
        <dsp:cNvSpPr/>
      </dsp:nvSpPr>
      <dsp:spPr>
        <a:xfrm>
          <a:off x="0" y="3476860"/>
          <a:ext cx="753396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A0ED92-4E0F-4F34-969D-56BC574A6438}">
      <dsp:nvSpPr>
        <dsp:cNvPr id="0" name=""/>
        <dsp:cNvSpPr/>
      </dsp:nvSpPr>
      <dsp:spPr>
        <a:xfrm>
          <a:off x="370434" y="3137380"/>
          <a:ext cx="7103793" cy="678960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336" tIns="0" rIns="19933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800" b="1" kern="1200" dirty="0" smtClean="0"/>
            <a:t>Удовлетворенность работой представителя (по итогам опросов).</a:t>
          </a:r>
          <a:endParaRPr lang="ru-RU" sz="1800" b="1" kern="1200" dirty="0"/>
        </a:p>
      </dsp:txBody>
      <dsp:txXfrm>
        <a:off x="403578" y="3170524"/>
        <a:ext cx="7037505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68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93841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47450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28828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97365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86754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72169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70334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2380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39405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62937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29823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68C9DD-5626-4E8F-A577-45A331CAF2A3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0857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png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12545"/>
            <a:ext cx="9147175" cy="2140609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Информационное сопровождение  диспансеризации застрахованных лиц и деятельность страхового представителя 2 уровня</a:t>
            </a:r>
            <a:endParaRPr lang="en-US" altLang="ru-RU"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 b="11933"/>
          <a:stretch/>
        </p:blipFill>
        <p:spPr>
          <a:xfrm>
            <a:off x="-1" y="1"/>
            <a:ext cx="9144001" cy="2459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142" y="2612546"/>
            <a:ext cx="8293525" cy="147907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ru-RU" sz="3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0325" y="5137920"/>
            <a:ext cx="4003675" cy="61555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 smtClean="0">
                <a:latin typeface="+mn-lt"/>
              </a:rPr>
              <a:t>Круглова Елена Григорьевна</a:t>
            </a:r>
            <a:endParaRPr lang="ru-RU" altLang="ru-RU" b="1" dirty="0">
              <a:latin typeface="+mn-lt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+mn-lt"/>
              </a:rPr>
              <a:t>начальник отдела ЗПЗ и ККМП ТФОМС СК</a:t>
            </a:r>
            <a:endParaRPr lang="ru-RU" altLang="ru-RU" sz="16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Формирование службы страховых представителей </a:t>
            </a:r>
            <a:endParaRPr lang="ru-RU" sz="24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143932" y="1277530"/>
            <a:ext cx="8798631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000" dirty="0">
              <a:latin typeface="Calibri" pitchFamily="34" charset="0"/>
            </a:endParaRPr>
          </a:p>
          <a:p>
            <a:endParaRPr lang="ru-RU" dirty="0"/>
          </a:p>
          <a:p>
            <a:pPr algn="just" eaLnBrk="0" hangingPunct="0">
              <a:buFontTx/>
              <a:buChar char="-"/>
            </a:pPr>
            <a:endParaRPr lang="ru-RU" dirty="0"/>
          </a:p>
          <a:p>
            <a:pPr algn="just" eaLnBrk="0" hangingPunct="0"/>
            <a:endParaRPr lang="ru-RU" b="1" dirty="0"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044" y="1299595"/>
            <a:ext cx="1459907" cy="52629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n-lt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декабрь 2014</a:t>
            </a: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Завершить переход к 2016 году на страховые принципы ОМС</a:t>
            </a: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2281" y="1296386"/>
            <a:ext cx="1679289" cy="52629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n-lt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декабрь 2014</a:t>
            </a: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Развитие ОМС </a:t>
            </a:r>
          </a:p>
          <a:p>
            <a:pPr algn="ctr"/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на основе расширения страховых принципов</a:t>
            </a: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Развитие деятельности СМО через развитие института представителей</a:t>
            </a: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1075" y="1277530"/>
            <a:ext cx="1607388" cy="52629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сентябрь 2015</a:t>
            </a: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cs typeface="Times New Roman" panose="02020603050405020304" pitchFamily="18" charset="0"/>
            </a:endParaRPr>
          </a:p>
          <a:p>
            <a:pPr lvl="0" algn="ctr"/>
            <a:r>
              <a:rPr lang="ru-RU" sz="1400" dirty="0" smtClean="0"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cs typeface="Times New Roman" panose="02020603050405020304" pitchFamily="18" charset="0"/>
              </a:rPr>
              <a:t>ответственности СМО, придание СМО страхового качества через внесение изменений в </a:t>
            </a:r>
            <a:r>
              <a:rPr lang="ru-RU" sz="1400" dirty="0" smtClean="0">
                <a:cs typeface="Times New Roman" panose="02020603050405020304" pitchFamily="18" charset="0"/>
              </a:rPr>
              <a:t>законодательство</a:t>
            </a:r>
          </a:p>
          <a:p>
            <a:pPr lvl="0" algn="ctr"/>
            <a:endParaRPr lang="ru-RU" sz="1400" dirty="0"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cs typeface="Times New Roman" panose="02020603050405020304" pitchFamily="18" charset="0"/>
            </a:endParaRPr>
          </a:p>
          <a:p>
            <a:pPr lvl="0" algn="ctr"/>
            <a:endParaRPr lang="ru-RU" sz="1400" dirty="0">
              <a:cs typeface="Times New Roman" panose="02020603050405020304" pitchFamily="18" charset="0"/>
            </a:endParaRPr>
          </a:p>
          <a:p>
            <a:pPr lvl="0" algn="ctr"/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26608" y="1277530"/>
            <a:ext cx="1788960" cy="52629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n-lt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декабрь 2015</a:t>
            </a: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latin typeface="Calibri"/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latin typeface="Calibri"/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latin typeface="Calibri"/>
              <a:cs typeface="Times New Roman" panose="02020603050405020304" pitchFamily="18" charset="0"/>
            </a:endParaRPr>
          </a:p>
          <a:p>
            <a:pPr lvl="0" algn="ctr"/>
            <a:endParaRPr lang="ru-RU" sz="1400" dirty="0">
              <a:latin typeface="Calibri"/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latin typeface="Calibri"/>
              <a:cs typeface="Times New Roman" panose="02020603050405020304" pitchFamily="18" charset="0"/>
            </a:endParaRPr>
          </a:p>
          <a:p>
            <a:pPr lvl="0" algn="ctr"/>
            <a:endParaRPr lang="ru-RU" sz="1400" dirty="0">
              <a:latin typeface="Calibri"/>
              <a:cs typeface="Times New Roman" panose="02020603050405020304" pitchFamily="18" charset="0"/>
            </a:endParaRPr>
          </a:p>
          <a:p>
            <a:pPr lvl="0" algn="ctr"/>
            <a:endParaRPr lang="ru-RU" sz="1400" dirty="0" smtClean="0">
              <a:latin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400" dirty="0" smtClean="0">
                <a:latin typeface="Calibri"/>
                <a:cs typeface="Times New Roman" panose="02020603050405020304" pitchFamily="18" charset="0"/>
              </a:rPr>
              <a:t>Формирование </a:t>
            </a:r>
            <a:r>
              <a:rPr lang="ru-RU" sz="1400" dirty="0">
                <a:latin typeface="Calibri"/>
                <a:cs typeface="Times New Roman" panose="02020603050405020304" pitchFamily="18" charset="0"/>
              </a:rPr>
              <a:t>в с 2016 года пациентоориентированной системы здравоохранения</a:t>
            </a:r>
            <a:endParaRPr lang="ru-RU" sz="1400" dirty="0">
              <a:latin typeface="Calibri"/>
            </a:endParaRPr>
          </a:p>
          <a:p>
            <a:pPr algn="ctr"/>
            <a:endParaRPr lang="ru-RU" sz="1400" dirty="0"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Создание системы страховых представителей как отдельной структуры между пациентом и системой здравоохранения</a:t>
            </a:r>
            <a:endParaRPr lang="ru-RU" sz="1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5002" y="1281170"/>
            <a:ext cx="1702893" cy="52629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n-lt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+mn-lt"/>
                <a:cs typeface="Times New Roman" panose="02020603050405020304" pitchFamily="18" charset="0"/>
              </a:rPr>
              <a:t>февраль 2016</a:t>
            </a:r>
          </a:p>
          <a:p>
            <a:pPr algn="ctr"/>
            <a:endParaRPr lang="ru-RU" sz="1400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cs typeface="Times New Roman" panose="02020603050405020304" pitchFamily="18" charset="0"/>
              </a:rPr>
              <a:t>Разработка </a:t>
            </a:r>
            <a:r>
              <a:rPr lang="ru-RU" sz="1400" dirty="0">
                <a:cs typeface="Times New Roman" panose="02020603050405020304" pitchFamily="18" charset="0"/>
              </a:rPr>
              <a:t>дорожной карты –плана мероприятий по организации деятельности страховых представителей в сфере ОМС </a:t>
            </a:r>
            <a:endParaRPr lang="ru-RU" sz="1400" dirty="0" smtClean="0"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cs typeface="Times New Roman" panose="02020603050405020304" pitchFamily="18" charset="0"/>
              </a:rPr>
              <a:t>до </a:t>
            </a:r>
            <a:r>
              <a:rPr lang="ru-RU" sz="1400" dirty="0">
                <a:cs typeface="Times New Roman" panose="02020603050405020304" pitchFamily="18" charset="0"/>
              </a:rPr>
              <a:t>2018 </a:t>
            </a:r>
            <a:r>
              <a:rPr lang="ru-RU" sz="1400" dirty="0" smtClean="0">
                <a:cs typeface="Times New Roman" panose="02020603050405020304" pitchFamily="18" charset="0"/>
              </a:rPr>
              <a:t>года</a:t>
            </a:r>
          </a:p>
          <a:p>
            <a:pPr algn="ctr"/>
            <a:endParaRPr lang="ru-RU" sz="1400" dirty="0" smtClean="0"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cs typeface="Times New Roman" panose="02020603050405020304" pitchFamily="18" charset="0"/>
            </a:endParaRPr>
          </a:p>
          <a:p>
            <a:pPr algn="ctr"/>
            <a:endParaRPr lang="ru-RU" sz="1400" dirty="0" smtClean="0"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204" y="1713470"/>
            <a:ext cx="1504259" cy="176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Послание</a:t>
            </a:r>
            <a:r>
              <a:rPr lang="ru-RU" sz="14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Президента РФ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Федеральному </a:t>
            </a:r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собранию</a:t>
            </a:r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42505" y="1713470"/>
            <a:ext cx="1708360" cy="176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Стратегия развития здравоохранения на долгосрочный период </a:t>
            </a:r>
            <a:endParaRPr lang="ru-RU" sz="14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2015-2030 </a:t>
            </a:r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620156" y="1713470"/>
            <a:ext cx="1638308" cy="176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Поручение Президента на пленарном заседании форума ОНФ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443542" y="1713470"/>
            <a:ext cx="1757600" cy="176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Заседание совета по стратегическому развитию и приоритетным проектам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352892" y="1713470"/>
            <a:ext cx="1725003" cy="17663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Создание рабочей группы при Минздраве РФ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 организации деятельности страховых представителей </a:t>
            </a:r>
          </a:p>
          <a:p>
            <a:pPr algn="ctr"/>
            <a:endParaRPr lang="ru-RU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21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3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Изменение законодательства</a:t>
            </a:r>
            <a:endParaRPr lang="ru-RU" sz="28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23" name="Объект 2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66880638"/>
              </p:ext>
            </p:extLst>
          </p:nvPr>
        </p:nvGraphicFramePr>
        <p:xfrm>
          <a:off x="477581" y="4759783"/>
          <a:ext cx="8303740" cy="7432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303740"/>
              </a:tblGrid>
              <a:tr h="7432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Приказ ТФОМС СК от 23.05.2016 № 255 «О создании Контакт-центра в сфере обязательного медицинского страхования Ставропольского края»</a:t>
                      </a:r>
                      <a:endParaRPr lang="ru-RU" sz="11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Объект 2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57227605"/>
              </p:ext>
            </p:extLst>
          </p:nvPr>
        </p:nvGraphicFramePr>
        <p:xfrm>
          <a:off x="477581" y="3843198"/>
          <a:ext cx="8303740" cy="5563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303740"/>
              </a:tblGrid>
              <a:tr h="556388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defRPr/>
                      </a:pPr>
                      <a:r>
                        <a:rPr lang="ru-RU" altLang="ru-RU" sz="1400" b="1" dirty="0" smtClean="0">
                          <a:solidFill>
                            <a:schemeClr val="tx1"/>
                          </a:solidFill>
                          <a:cs typeface="Arial" pitchFamily="34" charset="0"/>
                        </a:rPr>
                        <a:t>Приказ ФОМС  от 09.09.2016г.  № 169 «О внесении изменений в приказ ФОМС от 7 апреля 2011 г. №79»</a:t>
                      </a:r>
                      <a:endParaRPr lang="ru-RU" altLang="ru-RU" sz="1400" b="1" dirty="0">
                        <a:solidFill>
                          <a:schemeClr val="tx1"/>
                        </a:solidFill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Объект 2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58235563"/>
              </p:ext>
            </p:extLst>
          </p:nvPr>
        </p:nvGraphicFramePr>
        <p:xfrm>
          <a:off x="469346" y="2534036"/>
          <a:ext cx="8303740" cy="9777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303740"/>
              </a:tblGrid>
              <a:tr h="977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Приказ Федерального фонда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О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МС от 11.05.2016 № 88 «Об утверждении Регламента взаимодействия участников обязательного медицинского страхования при информационном сопровождении застрахованных лиц на всех этапах оказания им медицинской помощи»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Объект 2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16014410"/>
              </p:ext>
            </p:extLst>
          </p:nvPr>
        </p:nvGraphicFramePr>
        <p:xfrm>
          <a:off x="469346" y="1486874"/>
          <a:ext cx="8303740" cy="73709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303740"/>
              </a:tblGrid>
              <a:tr h="73709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Приказ Федерального фонда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ОМС от 24.12.2015 № 271   «О создании Контакт-центров в сфере обязательного медицинского страхования»</a:t>
                      </a:r>
                      <a:endParaRPr lang="ru-RU" sz="14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65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4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Функции СМО по защите прав застрахованных лиц</a:t>
            </a:r>
            <a:endParaRPr lang="ru-RU" sz="28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6" name="AutoShape 28"/>
          <p:cNvSpPr>
            <a:spLocks noChangeArrowheads="1"/>
          </p:cNvSpPr>
          <p:nvPr/>
        </p:nvSpPr>
        <p:spPr bwMode="auto">
          <a:xfrm>
            <a:off x="628650" y="2413929"/>
            <a:ext cx="615950" cy="2513012"/>
          </a:xfrm>
          <a:prstGeom prst="rightArrow">
            <a:avLst>
              <a:gd name="adj1" fmla="val 46000"/>
              <a:gd name="adj2" fmla="val 54428"/>
            </a:avLst>
          </a:prstGeom>
          <a:solidFill>
            <a:srgbClr val="009999">
              <a:alpha val="72000"/>
            </a:srgbClr>
          </a:solidFill>
          <a:ln w="952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b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flatTx/>
          </a:bodyPr>
          <a:lstStyle>
            <a:lvl1pPr marL="1809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latinLnBrk="1" hangingPunct="1">
              <a:defRPr/>
            </a:pPr>
            <a:endParaRPr lang="ru-RU" alt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gray">
          <a:xfrm>
            <a:off x="1787611" y="1327612"/>
            <a:ext cx="6425513" cy="5043101"/>
          </a:xfrm>
          <a:prstGeom prst="roundRect">
            <a:avLst>
              <a:gd name="adj" fmla="val 16667"/>
            </a:avLst>
          </a:prstGeom>
          <a:solidFill>
            <a:schemeClr val="accent1">
              <a:alpha val="46000"/>
            </a:schemeClr>
          </a:solidFill>
          <a:ln w="38100">
            <a:solidFill>
              <a:schemeClr val="bg1">
                <a:alpha val="81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ts val="2000"/>
              </a:lnSpc>
              <a:defRPr/>
            </a:pPr>
            <a:r>
              <a:rPr lang="ru-RU" altLang="zh-TW" b="1" dirty="0">
                <a:latin typeface="+mn-lt"/>
              </a:rPr>
              <a:t>ДОПОЛНИТЕЛЬНО с 2016 г     </a:t>
            </a:r>
          </a:p>
          <a:p>
            <a:pPr algn="ctr">
              <a:lnSpc>
                <a:spcPts val="2000"/>
              </a:lnSpc>
              <a:defRPr/>
            </a:pPr>
            <a:r>
              <a:rPr lang="ru-RU" altLang="zh-TW" b="1" dirty="0">
                <a:latin typeface="+mn-lt"/>
              </a:rPr>
              <a:t>функции страховых представителей</a:t>
            </a:r>
          </a:p>
          <a:p>
            <a:pPr algn="ctr">
              <a:lnSpc>
                <a:spcPts val="2000"/>
              </a:lnSpc>
              <a:defRPr/>
            </a:pPr>
            <a:r>
              <a:rPr lang="ru-RU" altLang="zh-TW" b="1" u="sng" dirty="0">
                <a:latin typeface="+mn-lt"/>
              </a:rPr>
              <a:t>(в рамках прежнего норматива  </a:t>
            </a:r>
            <a:r>
              <a:rPr lang="ru-RU" altLang="zh-TW" b="1" u="sng" dirty="0" smtClean="0">
                <a:latin typeface="+mn-lt"/>
              </a:rPr>
              <a:t>средств на ведение дела )</a:t>
            </a:r>
          </a:p>
          <a:p>
            <a:pPr algn="ctr">
              <a:lnSpc>
                <a:spcPts val="1100"/>
              </a:lnSpc>
              <a:defRPr/>
            </a:pPr>
            <a:endParaRPr lang="ru-RU" altLang="zh-TW" b="1" u="sng" dirty="0">
              <a:latin typeface="+mn-lt"/>
            </a:endParaRPr>
          </a:p>
          <a:p>
            <a:pPr algn="ctr">
              <a:lnSpc>
                <a:spcPts val="1100"/>
              </a:lnSpc>
              <a:defRPr/>
            </a:pPr>
            <a:endParaRPr lang="ru-RU" altLang="zh-TW" b="1" u="sng" dirty="0">
              <a:latin typeface="+mn-lt"/>
            </a:endParaRPr>
          </a:p>
          <a:p>
            <a:pPr>
              <a:lnSpc>
                <a:spcPts val="1100"/>
              </a:lnSpc>
              <a:defRPr/>
            </a:pPr>
            <a:endParaRPr lang="ru-RU" altLang="zh-TW" b="1" dirty="0">
              <a:latin typeface="+mn-lt"/>
            </a:endParaRP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TW" b="1" dirty="0">
                <a:latin typeface="+mn-lt"/>
              </a:rPr>
              <a:t>Информируют об объемах и </a:t>
            </a:r>
            <a:r>
              <a:rPr lang="ru-RU" altLang="zh-TW" b="1" dirty="0" smtClean="0">
                <a:latin typeface="+mn-lt"/>
              </a:rPr>
              <a:t>стоимости оказанной </a:t>
            </a:r>
          </a:p>
          <a:p>
            <a:pPr>
              <a:lnSpc>
                <a:spcPts val="1600"/>
              </a:lnSpc>
              <a:defRPr/>
            </a:pPr>
            <a:r>
              <a:rPr lang="ru-RU" altLang="zh-TW" b="1" dirty="0">
                <a:latin typeface="+mn-lt"/>
              </a:rPr>
              <a:t> </a:t>
            </a:r>
            <a:r>
              <a:rPr lang="ru-RU" altLang="zh-TW" b="1" dirty="0" smtClean="0">
                <a:latin typeface="+mn-lt"/>
              </a:rPr>
              <a:t>  медицинской </a:t>
            </a:r>
            <a:r>
              <a:rPr lang="ru-RU" altLang="zh-TW" b="1" dirty="0">
                <a:latin typeface="+mn-lt"/>
              </a:rPr>
              <a:t>помощи;</a:t>
            </a: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endParaRPr lang="ru-RU" altLang="zh-TW" b="1" dirty="0">
              <a:latin typeface="+mn-lt"/>
            </a:endParaRP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TW" b="1" dirty="0">
                <a:latin typeface="+mn-lt"/>
              </a:rPr>
              <a:t>Осуществляют информационное </a:t>
            </a:r>
            <a:r>
              <a:rPr lang="ru-RU" altLang="zh-TW" b="1" dirty="0" smtClean="0">
                <a:latin typeface="+mn-lt"/>
              </a:rPr>
              <a:t>сопровождение </a:t>
            </a:r>
          </a:p>
          <a:p>
            <a:pPr>
              <a:lnSpc>
                <a:spcPts val="1600"/>
              </a:lnSpc>
              <a:defRPr/>
            </a:pPr>
            <a:r>
              <a:rPr lang="ru-RU" altLang="zh-TW" b="1" dirty="0">
                <a:latin typeface="+mn-lt"/>
              </a:rPr>
              <a:t> </a:t>
            </a:r>
            <a:r>
              <a:rPr lang="ru-RU" altLang="zh-TW" b="1" dirty="0" smtClean="0">
                <a:latin typeface="+mn-lt"/>
              </a:rPr>
              <a:t>  застрахованных лиц на всех этапах оказания </a:t>
            </a:r>
          </a:p>
          <a:p>
            <a:pPr>
              <a:lnSpc>
                <a:spcPts val="1600"/>
              </a:lnSpc>
              <a:defRPr/>
            </a:pPr>
            <a:r>
              <a:rPr lang="ru-RU" altLang="zh-TW" b="1" dirty="0">
                <a:latin typeface="+mn-lt"/>
              </a:rPr>
              <a:t> </a:t>
            </a:r>
            <a:r>
              <a:rPr lang="ru-RU" altLang="zh-TW" b="1" dirty="0" smtClean="0">
                <a:latin typeface="+mn-lt"/>
              </a:rPr>
              <a:t>   медицинской помощи;</a:t>
            </a:r>
          </a:p>
          <a:p>
            <a:pPr>
              <a:lnSpc>
                <a:spcPts val="1600"/>
              </a:lnSpc>
              <a:defRPr/>
            </a:pPr>
            <a:r>
              <a:rPr lang="ru-RU" altLang="zh-TW" b="1" dirty="0" smtClean="0">
                <a:latin typeface="+mn-lt"/>
              </a:rPr>
              <a:t> </a:t>
            </a:r>
            <a:endParaRPr lang="ru-RU" altLang="zh-TW" b="1" dirty="0">
              <a:latin typeface="+mn-lt"/>
            </a:endParaRP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TW" b="1" dirty="0">
                <a:latin typeface="+mn-lt"/>
              </a:rPr>
              <a:t> </a:t>
            </a:r>
            <a:r>
              <a:rPr lang="ru-RU" b="1" dirty="0">
                <a:latin typeface="+mn-lt"/>
              </a:rPr>
              <a:t>Работают  с обращениями </a:t>
            </a:r>
            <a:r>
              <a:rPr lang="ru-RU" b="1" dirty="0" smtClean="0">
                <a:latin typeface="+mn-lt"/>
              </a:rPr>
              <a:t>граждан через Контакт-центр </a:t>
            </a:r>
          </a:p>
          <a:p>
            <a:pPr>
              <a:lnSpc>
                <a:spcPts val="1600"/>
              </a:lnSpc>
              <a:defRPr/>
            </a:pPr>
            <a:r>
              <a:rPr lang="ru-RU" b="1" dirty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   и оперативно разрешают спорные вопросы</a:t>
            </a:r>
            <a:r>
              <a:rPr lang="ru-RU" b="1" dirty="0">
                <a:latin typeface="+mn-lt"/>
              </a:rPr>
              <a:t>;</a:t>
            </a:r>
          </a:p>
          <a:p>
            <a:pPr>
              <a:lnSpc>
                <a:spcPts val="1600"/>
              </a:lnSpc>
              <a:defRPr/>
            </a:pPr>
            <a:endParaRPr lang="ru-RU" b="1" dirty="0">
              <a:latin typeface="+mn-lt"/>
            </a:endParaRPr>
          </a:p>
          <a:p>
            <a:pPr marL="171450" indent="-171450">
              <a:lnSpc>
                <a:spcPts val="16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+mn-lt"/>
              </a:rPr>
              <a:t>Мотивируют застрахованных лиц </a:t>
            </a:r>
            <a:r>
              <a:rPr lang="ru-RU" b="1" dirty="0" smtClean="0">
                <a:latin typeface="+mn-lt"/>
              </a:rPr>
              <a:t>к ведению здорового </a:t>
            </a:r>
          </a:p>
          <a:p>
            <a:pPr>
              <a:lnSpc>
                <a:spcPts val="1600"/>
              </a:lnSpc>
              <a:defRPr/>
            </a:pPr>
            <a:r>
              <a:rPr lang="ru-RU" b="1" dirty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   образа жизни</a:t>
            </a:r>
            <a:r>
              <a:rPr lang="ru-RU" b="1" dirty="0">
                <a:latin typeface="+mn-lt"/>
              </a:rPr>
              <a:t>, </a:t>
            </a:r>
            <a:r>
              <a:rPr lang="ru-RU" altLang="zh-TW" b="1" dirty="0" smtClean="0">
                <a:latin typeface="+mn-lt"/>
              </a:rPr>
              <a:t>и</a:t>
            </a:r>
            <a:r>
              <a:rPr lang="ru-RU" b="1" dirty="0" smtClean="0">
                <a:latin typeface="+mn-lt"/>
              </a:rPr>
              <a:t>нформируют о необходимости </a:t>
            </a:r>
          </a:p>
          <a:p>
            <a:pPr>
              <a:lnSpc>
                <a:spcPts val="1600"/>
              </a:lnSpc>
              <a:defRPr/>
            </a:pPr>
            <a:r>
              <a:rPr lang="ru-RU" b="1" dirty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   прохождения диспансеризации и </a:t>
            </a:r>
            <a:r>
              <a:rPr lang="ru-RU" b="1" dirty="0">
                <a:latin typeface="+mn-lt"/>
              </a:rPr>
              <a:t>профилактического </a:t>
            </a:r>
            <a:endParaRPr lang="ru-RU" b="1" dirty="0" smtClean="0">
              <a:latin typeface="+mn-lt"/>
            </a:endParaRPr>
          </a:p>
          <a:p>
            <a:pPr>
              <a:lnSpc>
                <a:spcPts val="1600"/>
              </a:lnSpc>
              <a:defRPr/>
            </a:pPr>
            <a:r>
              <a:rPr lang="ru-RU" b="1" dirty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   медицинского осмотра</a:t>
            </a:r>
            <a:r>
              <a:rPr lang="ru-RU" b="1" dirty="0">
                <a:latin typeface="+mn-lt"/>
              </a:rPr>
              <a:t>, </a:t>
            </a:r>
            <a:r>
              <a:rPr lang="ru-RU" b="1" dirty="0" smtClean="0">
                <a:latin typeface="+mn-lt"/>
              </a:rPr>
              <a:t>формируют </a:t>
            </a:r>
            <a:r>
              <a:rPr lang="ru-RU" b="1" dirty="0">
                <a:latin typeface="+mn-lt"/>
              </a:rPr>
              <a:t>приверженность </a:t>
            </a:r>
            <a:endParaRPr lang="ru-RU" b="1" dirty="0" smtClean="0">
              <a:latin typeface="+mn-lt"/>
            </a:endParaRPr>
          </a:p>
          <a:p>
            <a:pPr>
              <a:lnSpc>
                <a:spcPts val="1600"/>
              </a:lnSpc>
              <a:defRPr/>
            </a:pPr>
            <a:r>
              <a:rPr lang="ru-RU" b="1" dirty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   к </a:t>
            </a:r>
            <a:r>
              <a:rPr lang="ru-RU" b="1" dirty="0">
                <a:latin typeface="+mn-lt"/>
              </a:rPr>
              <a:t>ответственному </a:t>
            </a:r>
            <a:r>
              <a:rPr lang="ru-RU" b="1" dirty="0" smtClean="0">
                <a:latin typeface="+mn-lt"/>
              </a:rPr>
              <a:t>поведению</a:t>
            </a:r>
            <a:r>
              <a:rPr lang="ru-RU" b="1" dirty="0">
                <a:latin typeface="+mn-lt"/>
              </a:rPr>
              <a:t>.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177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Рисунок 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97" name="Прямоугольник 96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-3175" y="0"/>
            <a:ext cx="9147175" cy="1035781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1"/>
                </a:solidFill>
                <a:cs typeface="Times New Roman" pitchFamily="18" charset="0"/>
              </a:rPr>
              <a:t>Страховые представители должны знать</a:t>
            </a:r>
            <a:endParaRPr lang="ru-RU" sz="24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949891"/>
              </p:ext>
            </p:extLst>
          </p:nvPr>
        </p:nvGraphicFramePr>
        <p:xfrm>
          <a:off x="846667" y="1380068"/>
          <a:ext cx="7509933" cy="20963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7509933"/>
              </a:tblGrid>
              <a:tr h="209630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Порядок организации и осуществления профилактики неинфекционных заболеваний и проведения мероприятий по формированию здорового образа жизни в медицинских организациях</a:t>
                      </a:r>
                    </a:p>
                    <a:p>
                      <a:pPr algn="ctr"/>
                      <a:endParaRPr lang="ru-RU" sz="18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Утвержден приказом Министерства здравоохранения Российской</a:t>
                      </a:r>
                      <a:r>
                        <a:rPr lang="ru-RU" sz="1800" b="0" baseline="0" dirty="0" smtClean="0"/>
                        <a:t> Федерации </a:t>
                      </a:r>
                      <a:r>
                        <a:rPr lang="ru-RU" sz="1800" b="0" dirty="0" smtClean="0"/>
                        <a:t>от 30 сентября 2015 года N 683н</a:t>
                      </a:r>
                    </a:p>
                    <a:p>
                      <a:pPr algn="ctr"/>
                      <a:endParaRPr lang="ru-RU" sz="1800" b="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52212"/>
              </p:ext>
            </p:extLst>
          </p:nvPr>
        </p:nvGraphicFramePr>
        <p:xfrm>
          <a:off x="829733" y="4145673"/>
          <a:ext cx="7518400" cy="185147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7518400"/>
              </a:tblGrid>
              <a:tr h="185147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Порядок проведения диспансеризации определенных групп взрослого населения</a:t>
                      </a:r>
                    </a:p>
                    <a:p>
                      <a:pPr algn="ctr"/>
                      <a:endParaRPr lang="ru-RU" sz="1800" dirty="0" smtClean="0"/>
                    </a:p>
                    <a:p>
                      <a:pPr algn="ctr"/>
                      <a:r>
                        <a:rPr lang="ru-RU" sz="1800" b="0" dirty="0" smtClean="0"/>
                        <a:t>Утвержден приказом Министерства здравоохранения Российской</a:t>
                      </a:r>
                      <a:r>
                        <a:rPr lang="ru-RU" sz="1800" b="0" baseline="0" dirty="0" smtClean="0"/>
                        <a:t> Федерации </a:t>
                      </a:r>
                      <a:r>
                        <a:rPr lang="ru-RU" b="0" dirty="0" smtClean="0"/>
                        <a:t>от 3 февраля 2015 года N 36ан</a:t>
                      </a:r>
                    </a:p>
                    <a:p>
                      <a:pPr algn="ctr"/>
                      <a:endParaRPr lang="ru-RU" b="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11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6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sz="2600" dirty="0" smtClean="0">
                <a:solidFill>
                  <a:schemeClr val="bg1"/>
                </a:solidFill>
                <a:latin typeface="+mn-lt"/>
              </a:rPr>
              <a:t>Обеспеченность страховыми представителями</a:t>
            </a:r>
            <a:br>
              <a:rPr lang="ru-RU" sz="2600" dirty="0" smtClean="0">
                <a:solidFill>
                  <a:schemeClr val="bg1"/>
                </a:solidFill>
                <a:latin typeface="+mn-lt"/>
              </a:rPr>
            </a:br>
            <a:r>
              <a:rPr lang="ru-RU" sz="2600" dirty="0" smtClean="0">
                <a:solidFill>
                  <a:schemeClr val="bg1"/>
                </a:solidFill>
                <a:latin typeface="+mn-lt"/>
              </a:rPr>
              <a:t> 2 уровня населения Ставропольского края</a:t>
            </a:r>
            <a:endParaRPr lang="ru-RU" sz="26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541191"/>
            <a:ext cx="888091" cy="30469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2287"/>
              </p:ext>
            </p:extLst>
          </p:nvPr>
        </p:nvGraphicFramePr>
        <p:xfrm>
          <a:off x="376871" y="1408577"/>
          <a:ext cx="8450471" cy="20802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{69CF1AB2-1976-4502-BF36-3FF5EA218861}</a:tableStyleId>
              </a:tblPr>
              <a:tblGrid>
                <a:gridCol w="3021737"/>
                <a:gridCol w="1571325"/>
                <a:gridCol w="1075267"/>
                <a:gridCol w="2782142"/>
              </a:tblGrid>
              <a:tr h="741406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+mn-lt"/>
                        </a:rPr>
                        <a:t>Страховые медицинские организации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+mn-lt"/>
                        </a:rPr>
                        <a:t>Число страховых представителей 2 уровня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n-lt"/>
                        </a:rPr>
                        <a:t>Прошли обучение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n-lt"/>
                        </a:rPr>
                        <a:t>Фактическая нагрузка на  страхового представителя 2 уровня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205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Филиал ООО «СК «Ингосстрах-М» в г.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Ставрополе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96 тыс. застрахованных лиц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205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Филиал АО ВТБ Медицинское страхование в Ставропольском крае 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13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13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</a:rPr>
                        <a:t>60 тыс. застрахованных лиц</a:t>
                      </a:r>
                    </a:p>
                    <a:p>
                      <a:pPr algn="ctr"/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1438138" y="5213033"/>
            <a:ext cx="6368129" cy="1090300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  <a:ln>
            <a:noFill/>
          </a:ln>
          <a:effectLst>
            <a:outerShdw blurRad="114300" dist="63500" dir="3000000" sx="101000" sy="101000" algn="tl" rotWithShape="0">
              <a:prstClr val="black">
                <a:alpha val="29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В соответствии с дорожной картой к 2018 году к СП 2 уровня должно быть прикреплено не более </a:t>
            </a:r>
            <a:r>
              <a:rPr lang="ru-RU" sz="1600" b="1" dirty="0" smtClean="0">
                <a:solidFill>
                  <a:schemeClr val="tx1"/>
                </a:solidFill>
              </a:rPr>
              <a:t>40 </a:t>
            </a:r>
            <a:r>
              <a:rPr lang="ru-RU" sz="1600" b="1" dirty="0">
                <a:solidFill>
                  <a:schemeClr val="tx1"/>
                </a:solidFill>
              </a:rPr>
              <a:t>тысяч </a:t>
            </a:r>
            <a:r>
              <a:rPr lang="ru-RU" sz="1600" b="1" dirty="0" smtClean="0">
                <a:solidFill>
                  <a:schemeClr val="tx1"/>
                </a:solidFill>
              </a:rPr>
              <a:t>застрахованных.</a:t>
            </a:r>
            <a:endParaRPr lang="ru-RU" alt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38139" y="3807088"/>
            <a:ext cx="6368129" cy="1090300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  <a:ln>
            <a:noFill/>
          </a:ln>
          <a:effectLst>
            <a:outerShdw blurRad="114300" dist="63500" dir="3000000" sx="101000" sy="101000" algn="tl" rotWithShape="0">
              <a:prstClr val="black">
                <a:alpha val="29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ko-KR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Страховые </a:t>
            </a:r>
            <a:r>
              <a:rPr lang="ru-RU" altLang="ko-KR" sz="1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представители </a:t>
            </a:r>
            <a:r>
              <a:rPr lang="ru-RU" altLang="ko-KR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2 уровня прошли обучение на базе ВУЗов:</a:t>
            </a:r>
          </a:p>
          <a:p>
            <a:pPr>
              <a:defRPr/>
            </a:pPr>
            <a:r>
              <a:rPr lang="ru-RU" altLang="ko-KR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1. </a:t>
            </a:r>
            <a:r>
              <a:rPr lang="ru-RU" sz="1400" dirty="0">
                <a:solidFill>
                  <a:schemeClr val="tx1"/>
                </a:solidFill>
              </a:rPr>
              <a:t>Первый Московский государственный университет имени И.М. Сеченова</a:t>
            </a:r>
            <a:r>
              <a:rPr lang="ru-RU" altLang="ko-KR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;</a:t>
            </a:r>
          </a:p>
          <a:p>
            <a:pPr latinLnBrk="1">
              <a:defRPr/>
            </a:pPr>
            <a:r>
              <a:rPr lang="ru-RU" altLang="ko-KR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2. </a:t>
            </a:r>
            <a:r>
              <a:rPr lang="ru-RU" sz="1400" dirty="0" smtClean="0">
                <a:solidFill>
                  <a:schemeClr val="tx1"/>
                </a:solidFill>
              </a:rPr>
              <a:t>Ставропольский </a:t>
            </a:r>
            <a:r>
              <a:rPr lang="ru-RU" sz="1400" dirty="0">
                <a:solidFill>
                  <a:schemeClr val="tx1"/>
                </a:solidFill>
              </a:rPr>
              <a:t>государственный медицинский университет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09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7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sz="2600" dirty="0" smtClean="0">
                <a:solidFill>
                  <a:schemeClr val="bg1"/>
                </a:solidFill>
                <a:latin typeface="+mn-lt"/>
              </a:rPr>
              <a:t>Полномочия страхового представителя 2 уровня</a:t>
            </a:r>
            <a:endParaRPr lang="ru-RU" sz="26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541191"/>
            <a:ext cx="888091" cy="30469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058251171"/>
              </p:ext>
            </p:extLst>
          </p:nvPr>
        </p:nvGraphicFramePr>
        <p:xfrm>
          <a:off x="17841" y="1397000"/>
          <a:ext cx="8939891" cy="5167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262467" y="1203606"/>
            <a:ext cx="8510619" cy="578749"/>
          </a:xfrm>
          <a:prstGeom prst="roundRect">
            <a:avLst>
              <a:gd name="adj" fmla="val 1257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b="1" dirty="0">
                <a:solidFill>
                  <a:schemeClr val="bg1"/>
                </a:solidFill>
              </a:rPr>
              <a:t>Страховые </a:t>
            </a:r>
            <a:r>
              <a:rPr lang="ru-RU" altLang="ru-RU" b="1" dirty="0" smtClean="0">
                <a:solidFill>
                  <a:schemeClr val="bg1"/>
                </a:solidFill>
              </a:rPr>
              <a:t>представители  </a:t>
            </a:r>
            <a:r>
              <a:rPr lang="ru-RU" altLang="ru-RU" b="1" dirty="0">
                <a:solidFill>
                  <a:schemeClr val="bg1"/>
                </a:solidFill>
              </a:rPr>
              <a:t>2  уровня в </a:t>
            </a:r>
            <a:r>
              <a:rPr lang="ru-RU" altLang="ru-RU" b="1" dirty="0" smtClean="0">
                <a:solidFill>
                  <a:schemeClr val="bg1"/>
                </a:solidFill>
              </a:rPr>
              <a:t>пунктах выдачи полисов </a:t>
            </a:r>
          </a:p>
          <a:p>
            <a:pPr algn="ctr"/>
            <a:r>
              <a:rPr lang="ru-RU" altLang="ru-RU" b="1" dirty="0" smtClean="0">
                <a:solidFill>
                  <a:schemeClr val="bg1"/>
                </a:solidFill>
              </a:rPr>
              <a:t>и медицинских организациях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71439" y="1799272"/>
            <a:ext cx="629752" cy="50381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0989" y="1957554"/>
            <a:ext cx="22726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u="sng" dirty="0">
                <a:solidFill>
                  <a:schemeClr val="accent1">
                    <a:lumMod val="50000"/>
                  </a:schemeClr>
                </a:solidFill>
              </a:rPr>
              <a:t>Работа с застрахованными лицами: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856766" y="1957554"/>
            <a:ext cx="20597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u="sng" dirty="0">
                <a:solidFill>
                  <a:schemeClr val="accent1">
                    <a:lumMod val="50000"/>
                  </a:schemeClr>
                </a:solidFill>
              </a:rPr>
              <a:t>Работа  в  медицинских  организациях: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57793" y="1957554"/>
            <a:ext cx="20597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u="sng" dirty="0">
                <a:solidFill>
                  <a:schemeClr val="accent1">
                    <a:lumMod val="50000"/>
                  </a:schemeClr>
                </a:solidFill>
              </a:rPr>
              <a:t>Работа с коллективами застрахованных : 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3302514" y="1799272"/>
            <a:ext cx="629752" cy="50381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6325123" y="1799272"/>
            <a:ext cx="629752" cy="50381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6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8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altLang="ru-RU" sz="2300" dirty="0">
                <a:solidFill>
                  <a:schemeClr val="bg1"/>
                </a:solidFill>
                <a:latin typeface="+mn-lt"/>
              </a:rPr>
              <a:t>Подготовка к информированию граждан о </a:t>
            </a:r>
            <a:r>
              <a:rPr lang="ru-RU" altLang="ru-RU" sz="2300" dirty="0" smtClean="0">
                <a:solidFill>
                  <a:schemeClr val="bg1"/>
                </a:solidFill>
                <a:latin typeface="+mn-lt"/>
              </a:rPr>
              <a:t>диспансеризации</a:t>
            </a:r>
            <a:r>
              <a:rPr lang="ru-RU" altLang="ru-RU" sz="2300" dirty="0">
                <a:solidFill>
                  <a:schemeClr val="bg1"/>
                </a:solidFill>
                <a:latin typeface="+mn-lt"/>
              </a:rPr>
              <a:t>. </a:t>
            </a:r>
            <a:br>
              <a:rPr lang="ru-RU" altLang="ru-RU" sz="2300" dirty="0">
                <a:solidFill>
                  <a:schemeClr val="bg1"/>
                </a:solidFill>
                <a:latin typeface="+mn-lt"/>
              </a:rPr>
            </a:br>
            <a:r>
              <a:rPr lang="ru-RU" altLang="ru-RU" sz="2300" dirty="0">
                <a:solidFill>
                  <a:schemeClr val="bg1"/>
                </a:solidFill>
                <a:latin typeface="+mn-lt"/>
              </a:rPr>
              <a:t>  Алгоритм взаимодействия с </a:t>
            </a:r>
            <a:r>
              <a:rPr lang="ru-RU" altLang="ru-RU" sz="2300" dirty="0" smtClean="0">
                <a:solidFill>
                  <a:schemeClr val="bg1"/>
                </a:solidFill>
                <a:latin typeface="+mn-lt"/>
              </a:rPr>
              <a:t>медицинскими организациями</a:t>
            </a:r>
            <a:endParaRPr lang="ru-RU" sz="23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583505"/>
            <a:ext cx="764753" cy="26237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63028115"/>
              </p:ext>
            </p:extLst>
          </p:nvPr>
        </p:nvGraphicFramePr>
        <p:xfrm>
          <a:off x="287382" y="1121177"/>
          <a:ext cx="8296443" cy="5490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Объект 4"/>
          <p:cNvSpPr txBox="1">
            <a:spLocks noGrp="1"/>
          </p:cNvSpPr>
          <p:nvPr>
            <p:ph idx="1"/>
          </p:nvPr>
        </p:nvSpPr>
        <p:spPr>
          <a:xfrm>
            <a:off x="532857" y="1820817"/>
            <a:ext cx="4491990" cy="465871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indent="0" algn="ctr">
              <a:buClr>
                <a:srgbClr val="AF813F"/>
              </a:buClr>
              <a:buNone/>
              <a:defRPr/>
            </a:pPr>
            <a:r>
              <a:rPr lang="ru-RU" sz="1400" b="1" dirty="0">
                <a:solidFill>
                  <a:schemeClr val="bg1"/>
                </a:solidFill>
              </a:rPr>
              <a:t>Взаимодействие с медицинскими организациями.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Формирование списков застрахованных лиц, прикрепленных к МО, подлежащих диспансеризации в 2017 году. 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Анализ счетов-реестров МО на предмет прохождения диспансеризации отобранным контингентом лиц  за январь 2017 года.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Формирование списков лиц, не прошедших диспансеризацию по состоянию на начало  запуска проекта.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Оценка ресурсных возможностей МО  для  обеспечения прохождения  диспансеризации определенного количества лиц из отобранного контингента </a:t>
            </a:r>
          </a:p>
          <a:p>
            <a:pPr marL="0" lvl="0" indent="0" algn="just">
              <a:lnSpc>
                <a:spcPts val="8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Выбор сегмента застрахованных лиц для смс –информирования.  </a:t>
            </a:r>
          </a:p>
          <a:p>
            <a:pPr marL="0" lvl="0" indent="0" algn="just">
              <a:lnSpc>
                <a:spcPts val="800"/>
              </a:lnSpc>
              <a:buNone/>
              <a:defRPr/>
            </a:pPr>
            <a:r>
              <a:rPr lang="ru-RU" sz="1200" b="1" dirty="0">
                <a:solidFill>
                  <a:schemeClr val="bg1"/>
                </a:solidFill>
              </a:rPr>
              <a:t>          </a:t>
            </a:r>
            <a:r>
              <a:rPr lang="ru-RU" sz="1400" b="1" dirty="0">
                <a:solidFill>
                  <a:schemeClr val="bg1"/>
                </a:solidFill>
              </a:rPr>
              <a:t>Приоритет: возрастная категория  от 21 до 45 лет.</a:t>
            </a:r>
            <a:endParaRPr lang="ru-RU" sz="1200" b="1" dirty="0">
              <a:solidFill>
                <a:schemeClr val="bg1"/>
              </a:solidFill>
            </a:endParaRPr>
          </a:p>
          <a:p>
            <a:pPr marL="0" lvl="0" indent="0" algn="just">
              <a:lnSpc>
                <a:spcPts val="800"/>
              </a:lnSpc>
              <a:buNone/>
              <a:defRPr/>
            </a:pPr>
            <a:r>
              <a:rPr lang="ru-RU" sz="1200" dirty="0">
                <a:solidFill>
                  <a:schemeClr val="bg1"/>
                </a:solidFill>
              </a:rPr>
              <a:t>          Причины выбора:  лучше реагирует на смс-оповещения,</a:t>
            </a:r>
          </a:p>
          <a:p>
            <a:pPr lvl="0" algn="just">
              <a:lnSpc>
                <a:spcPts val="800"/>
              </a:lnSpc>
              <a:buFont typeface="Wingdings" pitchFamily="2" charset="2"/>
              <a:buAutoNum type="arabicPeriod" startAt="6"/>
              <a:defRPr/>
            </a:pPr>
            <a:r>
              <a:rPr lang="ru-RU" sz="1200" dirty="0">
                <a:solidFill>
                  <a:schemeClr val="bg1"/>
                </a:solidFill>
              </a:rPr>
              <a:t>Согласование с уполномоченным представителем МО текста смс-уведомления</a:t>
            </a:r>
          </a:p>
          <a:p>
            <a:pPr marL="0" lvl="0" indent="0" algn="just">
              <a:lnSpc>
                <a:spcPts val="800"/>
              </a:lnSpc>
              <a:buFont typeface="Wingdings" pitchFamily="2" charset="2"/>
              <a:buAutoNum type="arabicPeriod" startAt="7"/>
              <a:defRPr/>
            </a:pPr>
            <a:r>
              <a:rPr lang="ru-RU" sz="1200" dirty="0">
                <a:solidFill>
                  <a:schemeClr val="bg1"/>
                </a:solidFill>
              </a:rPr>
              <a:t>  Согласование режима рассылок и количества смс-уведомлений за один день.</a:t>
            </a:r>
          </a:p>
          <a:p>
            <a:pPr marL="0" lvl="0" indent="0" algn="just">
              <a:lnSpc>
                <a:spcPts val="800"/>
              </a:lnSpc>
              <a:buFont typeface="Wingdings" pitchFamily="2" charset="2"/>
              <a:buAutoNum type="arabicPeriod" startAt="8"/>
              <a:defRPr/>
            </a:pPr>
            <a:r>
              <a:rPr lang="ru-RU" sz="1200" dirty="0">
                <a:solidFill>
                  <a:schemeClr val="bg1"/>
                </a:solidFill>
              </a:rPr>
              <a:t>  Рассылка смс-уведомления  с использованием ПО</a:t>
            </a:r>
          </a:p>
          <a:p>
            <a:pPr marL="0" lvl="0" indent="0" algn="just">
              <a:lnSpc>
                <a:spcPts val="800"/>
              </a:lnSpc>
              <a:buFont typeface="Wingdings" pitchFamily="2" charset="2"/>
              <a:buAutoNum type="arabicPeriod" startAt="8"/>
              <a:defRPr/>
            </a:pPr>
            <a:r>
              <a:rPr lang="ru-RU" sz="1200" dirty="0">
                <a:solidFill>
                  <a:schemeClr val="bg1"/>
                </a:solidFill>
              </a:rPr>
              <a:t>  Мониторинг обращений</a:t>
            </a:r>
          </a:p>
          <a:p>
            <a:pPr marL="0" indent="0" algn="ctr">
              <a:buClr>
                <a:srgbClr val="AF813F"/>
              </a:buClr>
              <a:buFont typeface="Wingdings" pitchFamily="2" charset="2"/>
              <a:buNone/>
              <a:defRPr/>
            </a:pPr>
            <a:endParaRPr lang="ru-RU" sz="1200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06748" y="1355911"/>
            <a:ext cx="277208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ru-RU" sz="1300" dirty="0">
                <a:latin typeface="+mn-lt"/>
                <a:cs typeface="+mn-cs"/>
              </a:rPr>
              <a:t>Организация рабочего места страховых представителей, позволяющего в т.ч. формировать списки на диспансеризацию по различным заданным параметрам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738949" y="2429689"/>
            <a:ext cx="3373091" cy="0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734590" y="5177250"/>
            <a:ext cx="3373091" cy="0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4"/>
          <p:cNvSpPr txBox="1">
            <a:spLocks/>
          </p:cNvSpPr>
          <p:nvPr/>
        </p:nvSpPr>
        <p:spPr>
          <a:xfrm>
            <a:off x="6090019" y="2438825"/>
            <a:ext cx="3017662" cy="2719206"/>
          </a:xfrm>
          <a:prstGeom prst="rect">
            <a:avLst/>
          </a:prstGeom>
          <a:noFill/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>
            <a:spAutoFit/>
          </a:bodyPr>
          <a:lstStyle>
            <a:lvl1pPr marL="285750" indent="-28575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20000" indent="-1800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  <a:defRPr/>
            </a:pPr>
            <a:r>
              <a:rPr lang="ru-RU" sz="1200" b="1" dirty="0" smtClean="0">
                <a:solidFill>
                  <a:srgbClr val="C00000"/>
                </a:solidFill>
              </a:rPr>
              <a:t>ВАЖНО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Формирование целевых группы для информирования: группам сформированным по одной возрастной группе легче организовать маршрутизацию в МО    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Правильный выбор режима информирования  для обеспечения необходимого равномерного потока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Выбор для каждой целевой группы способа информирования  (мобильный домашний телефон, почтовое сообщение</a:t>
            </a:r>
          </a:p>
        </p:txBody>
      </p:sp>
      <p:sp>
        <p:nvSpPr>
          <p:cNvPr id="25" name="Объект 4"/>
          <p:cNvSpPr txBox="1">
            <a:spLocks/>
          </p:cNvSpPr>
          <p:nvPr/>
        </p:nvSpPr>
        <p:spPr>
          <a:xfrm>
            <a:off x="6406748" y="5247217"/>
            <a:ext cx="2816225" cy="906402"/>
          </a:xfrm>
          <a:prstGeom prst="rect">
            <a:avLst/>
          </a:prstGeom>
          <a:noFill/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>
            <a:spAutoFit/>
          </a:bodyPr>
          <a:lstStyle>
            <a:lvl1pPr marL="285750" indent="-28575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20000" indent="-1800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  <a:defRPr/>
            </a:pPr>
            <a:r>
              <a:rPr lang="ru-RU" sz="1200" b="1" dirty="0" smtClean="0">
                <a:solidFill>
                  <a:srgbClr val="C00000"/>
                </a:solidFill>
              </a:rPr>
              <a:t>Планируемая эффективность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Рост на 30% обратившихся для прохождения диспансеризации из числа проинформированных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5468978" y="1523998"/>
            <a:ext cx="516533" cy="78709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5476323" y="3519554"/>
            <a:ext cx="516533" cy="78709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474239" y="5306872"/>
            <a:ext cx="516533" cy="78709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0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9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altLang="ru-RU" sz="2400" dirty="0" smtClean="0">
                <a:solidFill>
                  <a:schemeClr val="bg1"/>
                </a:solidFill>
                <a:latin typeface="+mn-lt"/>
              </a:rPr>
              <a:t>Функции страхового представителя при проведении диспансеризации</a:t>
            </a:r>
            <a:r>
              <a:rPr lang="ru-RU" altLang="ru-RU" sz="2400" dirty="0">
                <a:solidFill>
                  <a:schemeClr val="bg1"/>
                </a:solidFill>
                <a:latin typeface="+mn-lt"/>
              </a:rPr>
              <a:t>. </a:t>
            </a:r>
            <a:endParaRPr lang="ru-RU" sz="24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541191"/>
            <a:ext cx="888091" cy="304690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128075" y="5722128"/>
            <a:ext cx="8814485" cy="724328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dirty="0">
                <a:solidFill>
                  <a:schemeClr val="tx1"/>
                </a:solidFill>
              </a:rPr>
              <a:t>Страховой представитель 2 уровня осуществляет в последующие периоды </a:t>
            </a:r>
            <a:r>
              <a:rPr lang="ru-RU" sz="1400" b="1" dirty="0">
                <a:solidFill>
                  <a:schemeClr val="tx1"/>
                </a:solidFill>
              </a:rPr>
              <a:t>контроль полноты охвата 2 этапом профилактических мероприятии застрахованных лиц</a:t>
            </a:r>
            <a:r>
              <a:rPr lang="ru-RU" sz="1400" dirty="0">
                <a:solidFill>
                  <a:schemeClr val="tx1"/>
                </a:solidFill>
              </a:rPr>
              <a:t> и своевременности его </a:t>
            </a:r>
            <a:r>
              <a:rPr lang="ru-RU" sz="1400" dirty="0" smtClean="0">
                <a:solidFill>
                  <a:schemeClr val="tx1"/>
                </a:solidFill>
              </a:rPr>
              <a:t>проведения.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9940" y="1128244"/>
            <a:ext cx="8814485" cy="1399602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Содействует привлечению </a:t>
            </a:r>
            <a:r>
              <a:rPr lang="ru-RU" sz="1400" dirty="0">
                <a:solidFill>
                  <a:schemeClr val="tx1"/>
                </a:solidFill>
              </a:rPr>
              <a:t>застрахованных лиц, включенных медицинскими организациями в списки, к прохождению 1 этапа профилактических мероприятий, </a:t>
            </a:r>
            <a:r>
              <a:rPr lang="ru-RU" sz="1400" b="1" dirty="0">
                <a:solidFill>
                  <a:schemeClr val="tx1"/>
                </a:solidFill>
              </a:rPr>
              <a:t>в том числе организует их индивидуальное информирование в письменной или иных формах о возможности прохождения профилактических мероприятий в текущем квартале в медицинской организации, к которой они прикреплены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077" y="2588487"/>
            <a:ext cx="8814485" cy="1141954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Е</a:t>
            </a:r>
            <a:r>
              <a:rPr lang="ru-RU" sz="1400" b="1" dirty="0" smtClean="0">
                <a:solidFill>
                  <a:schemeClr val="tx1"/>
                </a:solidFill>
              </a:rPr>
              <a:t>жеквартально </a:t>
            </a:r>
            <a:r>
              <a:rPr lang="ru-RU" sz="1400" b="1" dirty="0">
                <a:solidFill>
                  <a:schemeClr val="tx1"/>
                </a:solidFill>
              </a:rPr>
              <a:t>по итогам квартала организует ведение учета застрахованных лиц, включенных в списки для проведения 1 этапа профилактических мероприятий, но не обратившихся в медицинскую организацию для их прохождения, </a:t>
            </a:r>
            <a:r>
              <a:rPr lang="ru-RU" sz="1400" dirty="0">
                <a:solidFill>
                  <a:schemeClr val="tx1"/>
                </a:solidFill>
              </a:rPr>
              <a:t>в том числе для проведения телефонных опросов данных застрахованных лиц страховым представителем 1 уровня.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8074" y="4814668"/>
            <a:ext cx="8814485" cy="824582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Страховой представитель 2 уровня</a:t>
            </a:r>
            <a:r>
              <a:rPr lang="ru-RU" sz="1400" dirty="0">
                <a:solidFill>
                  <a:schemeClr val="tx1"/>
                </a:solidFill>
              </a:rPr>
              <a:t> на основании результатов профилактических мероприятий, отраженных в реестрах счетов, </a:t>
            </a:r>
            <a:r>
              <a:rPr lang="ru-RU" sz="1400" b="1" dirty="0">
                <a:solidFill>
                  <a:schemeClr val="tx1"/>
                </a:solidFill>
              </a:rPr>
              <a:t>ежемесячно ведет учет застрахованных лиц, подлежащих и отказавшихся от прохождения 2 этапа профилактических мероприятий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8074" y="3821086"/>
            <a:ext cx="8814485" cy="898847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Медицинская организация</a:t>
            </a:r>
            <a:r>
              <a:rPr lang="ru-RU" sz="1400" dirty="0">
                <a:solidFill>
                  <a:schemeClr val="tx1"/>
                </a:solidFill>
              </a:rPr>
              <a:t> по результатам </a:t>
            </a:r>
            <a:r>
              <a:rPr lang="ru-RU" sz="1400" b="1" dirty="0">
                <a:solidFill>
                  <a:schemeClr val="tx1"/>
                </a:solidFill>
              </a:rPr>
              <a:t>проведения 1 этапа</a:t>
            </a:r>
            <a:r>
              <a:rPr lang="ru-RU" sz="1400" dirty="0">
                <a:solidFill>
                  <a:schemeClr val="tx1"/>
                </a:solidFill>
              </a:rPr>
              <a:t> профилактических мероприятий вносит в реестр счетов для страховой медицинской организации по каждому застрахованному лицу, прошедшему 1 этап профилактических мероприятий, </a:t>
            </a:r>
            <a:r>
              <a:rPr lang="ru-RU" sz="1400" b="1" dirty="0">
                <a:solidFill>
                  <a:schemeClr val="tx1"/>
                </a:solidFill>
              </a:rPr>
              <a:t>информацию о выданных назначениях и результатах проведенных мероприятий в соответствии с установленной формой.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10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>
              <a:defRPr/>
            </a:pPr>
            <a:r>
              <a:rPr lang="ru-RU" altLang="ru-RU" sz="2400" kern="0" dirty="0">
                <a:solidFill>
                  <a:schemeClr val="bg1"/>
                </a:solidFill>
                <a:latin typeface="+mn-lt"/>
              </a:rPr>
              <a:t>Критерии эффективности деятельности страховых </a:t>
            </a:r>
            <a:r>
              <a:rPr lang="ru-RU" altLang="ru-RU" sz="2400" kern="0" dirty="0" smtClean="0">
                <a:solidFill>
                  <a:schemeClr val="bg1"/>
                </a:solidFill>
                <a:latin typeface="+mn-lt"/>
              </a:rPr>
              <a:t>представителей 2 уровня.  </a:t>
            </a: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541191"/>
            <a:ext cx="888091" cy="30469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36173099"/>
              </p:ext>
            </p:extLst>
          </p:nvPr>
        </p:nvGraphicFramePr>
        <p:xfrm>
          <a:off x="1049866" y="1744134"/>
          <a:ext cx="75339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683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11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>
              <a:defRPr/>
            </a:pPr>
            <a:r>
              <a:rPr lang="ru-RU" altLang="ru-RU" sz="2400" kern="0" dirty="0" smtClean="0">
                <a:solidFill>
                  <a:schemeClr val="bg1"/>
                </a:solidFill>
                <a:latin typeface="+mn-lt"/>
              </a:rPr>
              <a:t>Рекомендации по организации диспансеризации</a:t>
            </a:r>
            <a:endParaRPr lang="ru-RU" altLang="ru-RU" sz="2800" kern="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541191"/>
            <a:ext cx="888091" cy="30469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708451" y="1182532"/>
            <a:ext cx="7644713" cy="884929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Для успешного проведения массовой диспансеризации в кротчайшие сроки необходимо выделять отдельную бригаду медработников и четко определять маршрутизацию.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8451" y="2171216"/>
            <a:ext cx="7644713" cy="781404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alt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Направление смс </a:t>
            </a:r>
            <a:r>
              <a:rPr lang="ru-RU" altLang="ru-RU" sz="1400" b="1" dirty="0">
                <a:solidFill>
                  <a:schemeClr val="tx1"/>
                </a:solidFill>
              </a:rPr>
              <a:t>– оповещения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 регулярно 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с 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целью равномерного распределения потоков пациентов по дням недели.</a:t>
            </a:r>
          </a:p>
          <a:p>
            <a:pPr algn="ctr"/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8451" y="3056375"/>
            <a:ext cx="7644713" cy="719109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Разработка индивидуального текстового макета смс – оповещения для каждой медицинской организации</a:t>
            </a:r>
            <a:r>
              <a:rPr lang="ru-RU" altLang="ru-RU" sz="1400" b="1" dirty="0">
                <a:solidFill>
                  <a:schemeClr val="tx1"/>
                </a:solidFill>
              </a:rPr>
              <a:t>,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  содержащего конкретную </a:t>
            </a:r>
            <a:r>
              <a:rPr lang="ru-RU" altLang="ru-RU" sz="1400" b="1" dirty="0">
                <a:solidFill>
                  <a:schemeClr val="tx1"/>
                </a:solidFill>
              </a:rPr>
              <a:t>и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нформацию о месте, дате и времени диспансеризации.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8451" y="3879239"/>
            <a:ext cx="7644713" cy="742546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Формирование гибкого графика работы медицинской организации для оптимизации потока пациентов с учетом возрастной категории. 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8448" y="5005233"/>
            <a:ext cx="7644713" cy="1307649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500" b="1" dirty="0" smtClean="0">
                <a:solidFill>
                  <a:schemeClr val="tx1"/>
                </a:solidFill>
              </a:rPr>
              <a:t>Формирование регистров подлежащих диспансеризации лиц, определение индивидуального объема диспансеризации по данным обращений в поликлинику, смс - оповещение и телефонный </a:t>
            </a:r>
            <a:r>
              <a:rPr lang="ru-RU" altLang="ru-RU" sz="1500" b="1" dirty="0" err="1" smtClean="0">
                <a:solidFill>
                  <a:schemeClr val="tx1"/>
                </a:solidFill>
              </a:rPr>
              <a:t>обзвон</a:t>
            </a:r>
            <a:r>
              <a:rPr lang="ru-RU" altLang="ru-RU" sz="1500" b="1" dirty="0" smtClean="0">
                <a:solidFill>
                  <a:schemeClr val="tx1"/>
                </a:solidFill>
              </a:rPr>
              <a:t> пациентов силами страховых медицинских организаций  позволят медработникам сконцентрировать усилия </a:t>
            </a:r>
          </a:p>
          <a:p>
            <a:pPr algn="ctr"/>
            <a:r>
              <a:rPr lang="ru-RU" altLang="ru-RU" sz="1500" b="1" dirty="0" smtClean="0">
                <a:solidFill>
                  <a:schemeClr val="tx1"/>
                </a:solidFill>
              </a:rPr>
              <a:t>на качественном проведении диспансеризации.</a:t>
            </a:r>
            <a:endParaRPr lang="ru-RU" altLang="ru-RU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0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</a:rPr>
              <a:t>Информирование населения края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541191"/>
            <a:ext cx="888091" cy="30469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823224">
            <a:off x="477838" y="1531938"/>
            <a:ext cx="1222375" cy="241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68500" y="1416050"/>
            <a:ext cx="1077913" cy="2403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68663" y="1422400"/>
            <a:ext cx="1127125" cy="239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91050" y="1422400"/>
            <a:ext cx="1096963" cy="229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83275" y="1454150"/>
            <a:ext cx="1246188" cy="2327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714604">
            <a:off x="7346950" y="1706563"/>
            <a:ext cx="1309688" cy="2239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7963" y="3619501"/>
            <a:ext cx="1609725" cy="2944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624013" y="4070350"/>
            <a:ext cx="3290887" cy="2357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914900" y="4052888"/>
            <a:ext cx="3730625" cy="2598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287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Прямоугольник 5"/>
          <p:cNvSpPr>
            <a:spLocks noChangeArrowheads="1"/>
          </p:cNvSpPr>
          <p:nvPr/>
        </p:nvSpPr>
        <p:spPr bwMode="auto">
          <a:xfrm>
            <a:off x="2908300" y="4835525"/>
            <a:ext cx="5969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2017.01.20,</a:t>
            </a:r>
            <a:r>
              <a:rPr lang="en-US" altLang="ru-RU" dirty="0" smtClean="0">
                <a:latin typeface="+mn-lt"/>
              </a:rPr>
              <a:t> </a:t>
            </a:r>
            <a:r>
              <a:rPr lang="ru-RU" altLang="ru-RU" dirty="0" smtClean="0">
                <a:latin typeface="+mn-lt"/>
              </a:rPr>
              <a:t>Круглова Е.Г., </a:t>
            </a:r>
          </a:p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Начальник отдела ЗПЗ и ККМП ТФОМС СК,</a:t>
            </a:r>
          </a:p>
          <a:p>
            <a:pPr algn="r" eaLnBrk="1" hangingPunct="1">
              <a:defRPr/>
            </a:pPr>
            <a:r>
              <a:rPr lang="en-US" altLang="ru-RU" dirty="0" smtClean="0">
                <a:latin typeface="+mn-lt"/>
              </a:rPr>
              <a:t>kruglova@tfomssk.ru</a:t>
            </a:r>
            <a:endParaRPr lang="ru-RU" altLang="ru-RU" dirty="0" smtClean="0">
              <a:latin typeface="+mn-lt"/>
            </a:endParaRPr>
          </a:p>
          <a:p>
            <a:pPr eaLnBrk="1" hangingPunct="1">
              <a:defRPr/>
            </a:pPr>
            <a:endParaRPr lang="ru-RU" alt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4946917"/>
            <a:ext cx="5434642" cy="1911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19603</TotalTime>
  <Words>1228</Words>
  <Application>Microsoft Office PowerPoint</Application>
  <PresentationFormat>Экран (4:3)</PresentationFormat>
  <Paragraphs>229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맑은 고딕</vt:lpstr>
      <vt:lpstr>新細明體</vt:lpstr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Формирование службы страховых представителей </vt:lpstr>
      <vt:lpstr>Изменение законодательства</vt:lpstr>
      <vt:lpstr>Функции СМО по защите прав застрахованных лиц</vt:lpstr>
      <vt:lpstr>Презентация PowerPoint</vt:lpstr>
      <vt:lpstr>Обеспеченность страховыми представителями  2 уровня населения Ставропольского края</vt:lpstr>
      <vt:lpstr>Полномочия страхового представителя 2 уровня</vt:lpstr>
      <vt:lpstr>Подготовка к информированию граждан о диспансеризации.    Алгоритм взаимодействия с медицинскими организациями</vt:lpstr>
      <vt:lpstr>Функции страхового представителя при проведении диспансеризации. </vt:lpstr>
      <vt:lpstr>Критерии эффективности деятельности страховых представителей 2 уровня.  </vt:lpstr>
      <vt:lpstr>Рекомендации по организации диспансеризации</vt:lpstr>
      <vt:lpstr>Информирование населения края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Круглова Елена Григорьевна</cp:lastModifiedBy>
  <cp:revision>884</cp:revision>
  <cp:lastPrinted>2017-01-18T15:29:37Z</cp:lastPrinted>
  <dcterms:created xsi:type="dcterms:W3CDTF">2015-03-16T08:19:36Z</dcterms:created>
  <dcterms:modified xsi:type="dcterms:W3CDTF">2017-01-20T07:34:44Z</dcterms:modified>
</cp:coreProperties>
</file>