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60" r:id="rId2"/>
    <p:sldId id="344" r:id="rId3"/>
    <p:sldId id="351" r:id="rId4"/>
    <p:sldId id="334" r:id="rId5"/>
    <p:sldId id="335" r:id="rId6"/>
    <p:sldId id="337" r:id="rId7"/>
    <p:sldId id="340" r:id="rId8"/>
    <p:sldId id="349" r:id="rId9"/>
    <p:sldId id="350" r:id="rId10"/>
    <p:sldId id="348" r:id="rId11"/>
    <p:sldId id="346" r:id="rId12"/>
    <p:sldId id="352" r:id="rId13"/>
    <p:sldId id="353" r:id="rId14"/>
    <p:sldId id="331" r:id="rId15"/>
  </p:sldIdLst>
  <p:sldSz cx="9144000" cy="6858000" type="screen4x3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A96"/>
    <a:srgbClr val="018B80"/>
    <a:srgbClr val="0091CE"/>
    <a:srgbClr val="0091CD"/>
    <a:srgbClr val="01897F"/>
    <a:srgbClr val="FA0000"/>
    <a:srgbClr val="009999"/>
    <a:srgbClr val="FF5050"/>
    <a:srgbClr val="FF3F3F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49" autoAdjust="0"/>
    <p:restoredTop sz="93833" autoAdjust="0"/>
  </p:normalViewPr>
  <p:slideViewPr>
    <p:cSldViewPr snapToGrid="0">
      <p:cViewPr varScale="1">
        <p:scale>
          <a:sx n="116" d="100"/>
          <a:sy n="116" d="100"/>
        </p:scale>
        <p:origin x="142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-data\share\&#1054;&#1073;&#1084;&#1077;&#1085;&#1085;&#1080;&#1082;\14-&#1054;&#1048;&#1041;\_&#1054;&#1090;&#1076;&#1077;&#1083;_\_&#1056;&#1040;&#1041;&#1054;&#1058;&#1040;%20&#1042;%20&#1059;&#1062;\&#1044;&#1080;&#1085;&#1072;&#1084;&#1080;&#1082;&#1072;%20&#1088;&#1086;&#1089;&#1090;&#1072;_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17"/>
            <c:spPr>
              <a:solidFill>
                <a:schemeClr val="accent1"/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'ЭП 2015'!$M$1:$X$1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'ЭП 2015'!$M$2:$X$2</c:f>
              <c:numCache>
                <c:formatCode>General</c:formatCode>
                <c:ptCount val="12"/>
                <c:pt idx="0">
                  <c:v>56</c:v>
                </c:pt>
                <c:pt idx="1">
                  <c:v>60</c:v>
                </c:pt>
                <c:pt idx="2">
                  <c:v>63</c:v>
                </c:pt>
                <c:pt idx="3">
                  <c:v>66</c:v>
                </c:pt>
                <c:pt idx="4">
                  <c:v>73</c:v>
                </c:pt>
                <c:pt idx="5">
                  <c:v>79</c:v>
                </c:pt>
                <c:pt idx="6">
                  <c:v>87</c:v>
                </c:pt>
                <c:pt idx="7">
                  <c:v>97</c:v>
                </c:pt>
                <c:pt idx="8">
                  <c:v>120</c:v>
                </c:pt>
                <c:pt idx="9">
                  <c:v>125</c:v>
                </c:pt>
                <c:pt idx="10">
                  <c:v>129</c:v>
                </c:pt>
                <c:pt idx="11">
                  <c:v>134</c:v>
                </c:pt>
              </c:numCache>
            </c:numRef>
          </c:val>
          <c:smooth val="0"/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6261712"/>
        <c:axId val="57023360"/>
      </c:lineChart>
      <c:catAx>
        <c:axId val="56261712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7023360"/>
        <c:crosses val="autoZero"/>
        <c:auto val="1"/>
        <c:lblAlgn val="ctr"/>
        <c:lblOffset val="100"/>
        <c:noMultiLvlLbl val="1"/>
      </c:catAx>
      <c:valAx>
        <c:axId val="5702336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626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>
      <cs:styleClr val="auto"/>
    </cs:fillRef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7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BC0D993-3B3E-495D-BFC1-F21EC308FD44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185FE35-00B6-4037-8768-3AB22D4DF60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627468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49D7C61-E80C-43CB-96B5-BCBDB137FD4D}" type="datetimeFigureOut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A11E7E4-7AEE-41AA-BB4A-24A3A9783C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4323492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51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E70A427-BF72-4200-AF9A-C0066044D893}" type="slidenum">
              <a:rPr lang="ru-RU" altLang="ru-RU" smtClean="0"/>
              <a:pPr>
                <a:spcBef>
                  <a:spcPct val="0"/>
                </a:spcBef>
              </a:pPr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2688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161486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43730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244392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508127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6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8082954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7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7082573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96251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9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256446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205398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916982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32039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1028AC-7BEA-48D9-93D8-9CD327B6F6A4}" type="slidenum">
              <a:rPr lang="ru-RU" altLang="ru-RU" smtClean="0"/>
              <a:pPr>
                <a:spcBef>
                  <a:spcPct val="0"/>
                </a:spcBef>
              </a:pPr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79161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70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368C9DD-5626-4E8F-A577-45A331CAF2A3}" type="slidenum">
              <a:rPr lang="ru-RU" altLang="ru-RU" smtClean="0"/>
              <a:pPr>
                <a:spcBef>
                  <a:spcPct val="0"/>
                </a:spcBef>
              </a:pPr>
              <a:t>14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008570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ABF8F-67B6-4CF4-B93A-A9F76747AE20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AAE0-8E5F-44DC-834C-5BA27BD318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14107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EEE7E-5B41-4FC3-97BB-11F71064A3E5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408D0-41F2-482A-B17A-0B462EE62C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9744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B8FDE-B8FE-415E-AA0F-B04005A4DDFA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17C4F-0C70-41D0-A543-871174B99A9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1729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AEEF4-3DFA-412A-A20C-E266103500E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C1702-5165-427E-8CD6-0627CF1C3B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5147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B4A8C-F874-4F15-9D52-F5180D6D0D3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F7995-47AE-4B37-9361-B8E03588D6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388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4EB253-69D3-4D0A-B94F-E5D2E67ED1DE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0AD464-1779-44C5-BB1E-5219E4CC236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873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B294E-AF78-4C2A-8A22-F0300AA3BA4C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BE669-51D4-466A-A0AE-6040654B5C2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490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28892-8D5F-4529-BB4B-82EB87360282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713A9-F543-4617-8E9E-4F214789A2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9453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C7F6-9C79-4132-8CA5-41DEF3BBC78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24DCA-37C2-4F7C-BAE2-851BFB1277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7978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00934-2EED-4B2E-B42D-0E10327E0681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D6F2-BFEF-4A17-B1E0-49CFFEF9584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617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AE7D4-DAE1-4828-A7DB-02AD15D791F9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CA257-DBB6-4AF3-BF73-A3B839BC63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19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574F56-BDDA-4121-8CD6-C50AAC271BDD}" type="datetime1">
              <a:rPr lang="ru-RU"/>
              <a:pPr>
                <a:defRPr/>
              </a:pPr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г. Ставрополь, 24 марта 2015 г.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80773E5-00FE-4104-9B26-66283309E1F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12546"/>
            <a:ext cx="9147175" cy="1754188"/>
          </a:xfrm>
          <a:prstGeom prst="rect">
            <a:avLst/>
          </a:prstGeom>
          <a:noFill/>
          <a:effectLst/>
        </p:spPr>
        <p:txBody>
          <a:bodyPr tIns="108000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Правила использования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ЭП </a:t>
            </a:r>
            <a:r>
              <a:rPr lang="ru-RU" alt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и завершение внедрения </a:t>
            </a:r>
            <a:r>
              <a:rPr lang="ru-RU" alt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ЭЮЗД</a:t>
            </a:r>
            <a:endParaRPr lang="ru-RU" altLang="ru-RU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101" name="TextBox 7"/>
          <p:cNvSpPr txBox="1">
            <a:spLocks noChangeArrowheads="1"/>
          </p:cNvSpPr>
          <p:nvPr/>
        </p:nvSpPr>
        <p:spPr bwMode="auto">
          <a:xfrm>
            <a:off x="5131333" y="4825518"/>
            <a:ext cx="4003675" cy="861774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b="1" dirty="0" smtClean="0">
                <a:latin typeface="+mn-lt"/>
              </a:rPr>
              <a:t>Романов Станислав Анатольевич</a:t>
            </a:r>
            <a:endParaRPr lang="ru-RU" altLang="ru-RU" b="1" dirty="0">
              <a:latin typeface="+mn-lt"/>
            </a:endParaRP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начальник отдела</a:t>
            </a:r>
          </a:p>
          <a:p>
            <a:pPr eaLnBrk="1" hangingPunct="1">
              <a:defRPr/>
            </a:pPr>
            <a:r>
              <a:rPr lang="ru-RU" altLang="ru-RU" sz="1600" b="1" dirty="0" smtClean="0">
                <a:latin typeface="+mn-lt"/>
              </a:rPr>
              <a:t>информационной безопасности</a:t>
            </a:r>
            <a:endParaRPr lang="ru-RU" altLang="ru-RU" sz="1600" b="1" dirty="0">
              <a:latin typeface="+mn-lt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91" b="11933"/>
          <a:stretch/>
        </p:blipFill>
        <p:spPr>
          <a:xfrm>
            <a:off x="-1" y="1"/>
            <a:ext cx="9143187" cy="24599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55"/>
          <a:stretch/>
        </p:blipFill>
        <p:spPr>
          <a:xfrm>
            <a:off x="-4642" y="6066796"/>
            <a:ext cx="9148642" cy="790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739" y="2603"/>
            <a:ext cx="908742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>
                <a:solidFill>
                  <a:schemeClr val="bg1"/>
                </a:solidFill>
              </a:rPr>
              <a:t>Динамика </a:t>
            </a:r>
            <a:r>
              <a:rPr lang="ru-RU" sz="2800" dirty="0" smtClean="0">
                <a:solidFill>
                  <a:schemeClr val="bg1"/>
                </a:solidFill>
              </a:rPr>
              <a:t>присоединения к Регламенту ЭЮЗД за </a:t>
            </a:r>
            <a:r>
              <a:rPr lang="ru-RU" sz="2800" dirty="0">
                <a:solidFill>
                  <a:schemeClr val="bg1"/>
                </a:solidFill>
              </a:rPr>
              <a:t>2016 год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381526"/>
              </p:ext>
            </p:extLst>
          </p:nvPr>
        </p:nvGraphicFramePr>
        <p:xfrm>
          <a:off x="417847" y="1277530"/>
          <a:ext cx="8303170" cy="3532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4888859"/>
            <a:ext cx="91472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 2016 год в системе ОМС Ставропольского края зарегистрировано - </a:t>
            </a:r>
            <a:r>
              <a:rPr lang="ru-RU" b="1" u="sng" dirty="0" smtClean="0"/>
              <a:t>160</a:t>
            </a:r>
            <a:r>
              <a:rPr lang="ru-RU" dirty="0" smtClean="0"/>
              <a:t> МО, </a:t>
            </a:r>
            <a:r>
              <a:rPr lang="ru-RU" dirty="0"/>
              <a:t>из </a:t>
            </a:r>
            <a:r>
              <a:rPr lang="ru-RU" dirty="0" smtClean="0"/>
              <a:t>них</a:t>
            </a:r>
            <a:r>
              <a:rPr lang="en-US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присоединились к Регламенту ЭЮЗД - </a:t>
            </a:r>
            <a:r>
              <a:rPr lang="ru-RU" b="1" u="sng" dirty="0" smtClean="0"/>
              <a:t>134</a:t>
            </a:r>
            <a:r>
              <a:rPr lang="ru-RU" dirty="0" smtClean="0"/>
              <a:t> МО</a:t>
            </a:r>
            <a:endParaRPr lang="en-US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не присоединились к Регламенту ЭЮЗД</a:t>
            </a:r>
            <a:r>
              <a:rPr lang="en-US" dirty="0" smtClean="0"/>
              <a:t> </a:t>
            </a:r>
            <a:r>
              <a:rPr lang="ru-RU" dirty="0" smtClean="0"/>
              <a:t>- </a:t>
            </a:r>
            <a:r>
              <a:rPr lang="en-US" b="1" u="sng" dirty="0" smtClean="0"/>
              <a:t>26</a:t>
            </a:r>
            <a:r>
              <a:rPr lang="en-US" dirty="0" smtClean="0"/>
              <a:t> </a:t>
            </a:r>
            <a:r>
              <a:rPr lang="ru-RU" dirty="0" smtClean="0"/>
              <a:t>МО</a:t>
            </a:r>
          </a:p>
          <a:p>
            <a:pPr algn="just"/>
            <a:r>
              <a:rPr lang="ru-RU" dirty="0"/>
              <a:t>На </a:t>
            </a:r>
            <a:r>
              <a:rPr lang="ru-RU" dirty="0" smtClean="0"/>
              <a:t>2017 </a:t>
            </a:r>
            <a:r>
              <a:rPr lang="ru-RU" dirty="0"/>
              <a:t>год в системе ОМС Ставропольского края зарегистрировано - </a:t>
            </a:r>
            <a:r>
              <a:rPr lang="ru-RU" b="1" u="sng" dirty="0" smtClean="0"/>
              <a:t>171</a:t>
            </a:r>
            <a:r>
              <a:rPr lang="ru-RU" dirty="0" smtClean="0"/>
              <a:t> МО.</a:t>
            </a:r>
          </a:p>
        </p:txBody>
      </p:sp>
    </p:spTree>
    <p:extLst>
      <p:ext uri="{BB962C8B-B14F-4D97-AF65-F5344CB8AC3E}">
        <p14:creationId xmlns:p14="http://schemas.microsoft.com/office/powerpoint/2010/main" val="43458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4674" y="2603"/>
            <a:ext cx="7789568" cy="828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Организации не присоединившиеся к Регламенту</a:t>
            </a:r>
          </a:p>
          <a:p>
            <a:pPr algn="ctr" eaLnBrk="1" hangingPunct="1">
              <a:lnSpc>
                <a:spcPts val="700"/>
              </a:lnSpc>
              <a:defRPr/>
            </a:pPr>
            <a:r>
              <a:rPr lang="ru-RU" sz="2800" dirty="0">
                <a:solidFill>
                  <a:schemeClr val="bg1"/>
                </a:solidFill>
              </a:rPr>
              <a:t>п</a:t>
            </a:r>
            <a:r>
              <a:rPr lang="ru-RU" sz="2800" dirty="0" smtClean="0">
                <a:solidFill>
                  <a:schemeClr val="bg1"/>
                </a:solidFill>
              </a:rPr>
              <a:t>редоставления услуг УЦ 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8" name="TextBox 7"/>
          <p:cNvSpPr txBox="1">
            <a:spLocks/>
          </p:cNvSpPr>
          <p:nvPr/>
        </p:nvSpPr>
        <p:spPr>
          <a:xfrm>
            <a:off x="-5137" y="1277530"/>
            <a:ext cx="9147205" cy="396000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ГБУЗ СК </a:t>
            </a:r>
            <a:r>
              <a:rPr lang="ru-RU" sz="1200" dirty="0" smtClean="0"/>
              <a:t>«Андроповская ЦРБ»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ГБУЗ СК </a:t>
            </a:r>
            <a:r>
              <a:rPr lang="ru-RU" sz="1200" dirty="0" smtClean="0"/>
              <a:t>«</a:t>
            </a:r>
            <a:r>
              <a:rPr lang="ru-RU" sz="1200" dirty="0" err="1" smtClean="0"/>
              <a:t>Степновская</a:t>
            </a:r>
            <a:r>
              <a:rPr lang="ru-RU" sz="1200" dirty="0" smtClean="0"/>
              <a:t> РБ»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ГБУЗ </a:t>
            </a:r>
            <a:r>
              <a:rPr lang="ru-RU" sz="1200" dirty="0"/>
              <a:t>СК </a:t>
            </a:r>
            <a:r>
              <a:rPr lang="ru-RU" sz="1200" dirty="0" smtClean="0"/>
              <a:t>«ПГСИБ»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ГБОУ ВПО СОГМА Минздрава России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ФКУЗ «МСЧ </a:t>
            </a:r>
            <a:r>
              <a:rPr lang="ru-RU" sz="1200" dirty="0"/>
              <a:t>МВД России по Ставропольскому </a:t>
            </a:r>
            <a:r>
              <a:rPr lang="ru-RU" sz="1200" dirty="0" smtClean="0"/>
              <a:t>краю»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ФГУП </a:t>
            </a:r>
            <a:r>
              <a:rPr lang="ru-RU" sz="1200" dirty="0" smtClean="0"/>
              <a:t>«Ставропольское </a:t>
            </a:r>
            <a:r>
              <a:rPr lang="ru-RU" sz="1200" dirty="0" err="1" smtClean="0"/>
              <a:t>ПрОП</a:t>
            </a:r>
            <a:r>
              <a:rPr lang="ru-RU" sz="1200" dirty="0" smtClean="0"/>
              <a:t>» </a:t>
            </a:r>
            <a:r>
              <a:rPr lang="ru-RU" sz="1200" dirty="0"/>
              <a:t>Минтруда </a:t>
            </a:r>
            <a:r>
              <a:rPr lang="ru-RU" sz="1200" dirty="0" smtClean="0"/>
              <a:t>России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ФГУЗ  МСЧ-26 ФСИН </a:t>
            </a:r>
            <a:r>
              <a:rPr lang="ru-RU" sz="1200" dirty="0" smtClean="0"/>
              <a:t>России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ФГБУ </a:t>
            </a:r>
            <a:r>
              <a:rPr lang="ru-RU" sz="1200" dirty="0" smtClean="0"/>
              <a:t>«РНЦ </a:t>
            </a:r>
            <a:r>
              <a:rPr lang="ru-RU" sz="1200" dirty="0" err="1" smtClean="0"/>
              <a:t>МРиК</a:t>
            </a:r>
            <a:r>
              <a:rPr lang="ru-RU" sz="1200" dirty="0" smtClean="0"/>
              <a:t>» </a:t>
            </a:r>
            <a:r>
              <a:rPr lang="ru-RU" sz="1200" dirty="0"/>
              <a:t>Минздрава </a:t>
            </a:r>
            <a:r>
              <a:rPr lang="ru-RU" sz="1200" dirty="0" smtClean="0"/>
              <a:t>России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ФГБУ санаторий М.И. Калинина Минздрава </a:t>
            </a:r>
            <a:r>
              <a:rPr lang="ru-RU" sz="1200" dirty="0" smtClean="0"/>
              <a:t>России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ЗАО </a:t>
            </a:r>
            <a:r>
              <a:rPr lang="ru-RU" sz="1200" dirty="0" smtClean="0"/>
              <a:t>«</a:t>
            </a:r>
            <a:r>
              <a:rPr lang="ru-RU" sz="1200" dirty="0" err="1" smtClean="0"/>
              <a:t>СервиЛюкс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«Хирургическая клиника»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«Диагностический </a:t>
            </a:r>
            <a:r>
              <a:rPr lang="ru-RU" sz="1200" dirty="0"/>
              <a:t>центр "</a:t>
            </a:r>
            <a:r>
              <a:rPr lang="ru-RU" sz="1200" dirty="0" err="1" smtClean="0"/>
              <a:t>ЛабМед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«Лаборатория </a:t>
            </a:r>
            <a:r>
              <a:rPr lang="ru-RU" sz="1200" dirty="0"/>
              <a:t>№ </a:t>
            </a:r>
            <a:r>
              <a:rPr lang="ru-RU" sz="1200" dirty="0" smtClean="0"/>
              <a:t>1»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«Нано-Гистолог»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МРЦ </a:t>
            </a:r>
            <a:r>
              <a:rPr lang="ru-RU" sz="1200" dirty="0" smtClean="0"/>
              <a:t>«Юг»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</a:t>
            </a:r>
            <a:r>
              <a:rPr lang="ru-RU" sz="1200" dirty="0" err="1" smtClean="0"/>
              <a:t>БиоТест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«Лайм»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«Авиценна»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</a:t>
            </a:r>
            <a:r>
              <a:rPr lang="ru-RU" sz="1200" dirty="0" err="1" smtClean="0"/>
              <a:t>Мегастом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«Вита-К»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</a:t>
            </a:r>
            <a:r>
              <a:rPr lang="ru-RU" sz="1200" dirty="0" err="1" smtClean="0"/>
              <a:t>Таис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«НКОДЕНТАЛ-КЛИНИК»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«Медицинский </a:t>
            </a:r>
            <a:r>
              <a:rPr lang="ru-RU" sz="1200" dirty="0"/>
              <a:t>центр </a:t>
            </a:r>
            <a:r>
              <a:rPr lang="ru-RU" sz="1200" dirty="0" smtClean="0"/>
              <a:t>«Три-З»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</a:t>
            </a:r>
            <a:r>
              <a:rPr lang="ru-RU" sz="1200" dirty="0" err="1" smtClean="0"/>
              <a:t>ЛадаДент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«УСПЕХ»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«Дистанционная медицина»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«ЭКО-Содействие»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«ДВ-Трейд»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«МЕДИКА-МЕНТЭ»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«ЦЕНТР ЭКО»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</a:t>
            </a:r>
            <a:r>
              <a:rPr lang="ru-RU" sz="1200" dirty="0" err="1" smtClean="0"/>
              <a:t>Лицет</a:t>
            </a:r>
            <a:r>
              <a:rPr lang="ru-RU" sz="1200" dirty="0" smtClean="0"/>
              <a:t>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«Хорошая стоматология»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«Магнитно-резонансная </a:t>
            </a:r>
            <a:r>
              <a:rPr lang="ru-RU" sz="1200" dirty="0"/>
              <a:t>и компьютерная </a:t>
            </a:r>
            <a:r>
              <a:rPr lang="ru-RU" sz="1200" dirty="0" smtClean="0"/>
              <a:t>томография»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«Клиника-Сити»</a:t>
            </a:r>
            <a:endParaRPr lang="ru-RU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ru-RU" sz="1200" dirty="0" smtClean="0"/>
              <a:t>ООО «Медицинский </a:t>
            </a:r>
            <a:r>
              <a:rPr lang="ru-RU" sz="1200" dirty="0"/>
              <a:t>центр диагностики и </a:t>
            </a:r>
            <a:r>
              <a:rPr lang="ru-RU" sz="1200" dirty="0" smtClean="0"/>
              <a:t>лечения»</a:t>
            </a:r>
            <a:endParaRPr lang="ru-RU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ООО </a:t>
            </a:r>
            <a:r>
              <a:rPr lang="ru-RU" sz="1200" dirty="0" smtClean="0"/>
              <a:t>«</a:t>
            </a:r>
            <a:r>
              <a:rPr lang="ru-RU" sz="1200" dirty="0" err="1" smtClean="0"/>
              <a:t>Дентал</a:t>
            </a:r>
            <a:r>
              <a:rPr lang="ru-RU" sz="1200" dirty="0" smtClean="0"/>
              <a:t> Плюс»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ИП </a:t>
            </a:r>
            <a:r>
              <a:rPr lang="ru-RU" sz="1200" dirty="0" err="1"/>
              <a:t>Удачин</a:t>
            </a:r>
            <a:r>
              <a:rPr lang="ru-RU" sz="1200" dirty="0"/>
              <a:t> А.Н.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ИП </a:t>
            </a:r>
            <a:r>
              <a:rPr lang="ru-RU" sz="1200" dirty="0" err="1"/>
              <a:t>Догадин</a:t>
            </a:r>
            <a:r>
              <a:rPr lang="ru-RU" sz="1200" dirty="0"/>
              <a:t> С.П.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ИП Панферова И.С.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/>
              <a:t>ИП Кожевников С.А.</a:t>
            </a:r>
          </a:p>
          <a:p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109944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91284" y="129472"/>
            <a:ext cx="480644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Нормативные акты ТФОМС СК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4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204" y="1277530"/>
            <a:ext cx="914720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u="sng" dirty="0"/>
              <a:t>Приказ ТФОМС СК от 21.01.2015 № 18</a:t>
            </a:r>
            <a:r>
              <a:rPr lang="ru-RU" dirty="0"/>
              <a:t> «О введении в действие Регламента организации электронного юридически значимого документооборота между участниками информационного взаимодействия в сфере обязательного медицинского </a:t>
            </a:r>
            <a:r>
              <a:rPr lang="ru-RU" dirty="0" smtClean="0"/>
              <a:t>страхования на территории Ставропольского края» (далее – Регламент ЭЮЗД).</a:t>
            </a:r>
          </a:p>
          <a:p>
            <a:pPr algn="just"/>
            <a:endParaRPr lang="ru-RU" dirty="0"/>
          </a:p>
          <a:p>
            <a:pPr algn="just"/>
            <a:r>
              <a:rPr lang="ru-RU" b="1" u="sng" dirty="0" smtClean="0"/>
              <a:t>Приказ ТФОМС СК от 21.06.2016 № 306</a:t>
            </a:r>
            <a:r>
              <a:rPr lang="ru-RU" dirty="0" smtClean="0"/>
              <a:t> </a:t>
            </a:r>
            <a:r>
              <a:rPr lang="ru-RU" dirty="0"/>
              <a:t>«О введении в действие </a:t>
            </a:r>
            <a:r>
              <a:rPr lang="ru-RU" dirty="0" smtClean="0"/>
              <a:t>Регламента </a:t>
            </a:r>
            <a:r>
              <a:rPr lang="ru-RU" dirty="0"/>
              <a:t>предоставления услуг Удостоверяющего центра электронной цифровой подписи автоматизированных информационных систем единого информационного пространства системы обязательного медицинского </a:t>
            </a:r>
            <a:r>
              <a:rPr lang="ru-RU" dirty="0" smtClean="0"/>
              <a:t>страхования Территориальным фондом обязательного медицинского страхования Ставропольского края» (Редакция 2.0) (далее – Регламент предоставления услуг УЦ).</a:t>
            </a:r>
            <a:endParaRPr lang="en-US" dirty="0" smtClean="0"/>
          </a:p>
          <a:p>
            <a:pPr algn="just"/>
            <a:endParaRPr lang="ru-RU" dirty="0"/>
          </a:p>
          <a:p>
            <a:pPr algn="just"/>
            <a:r>
              <a:rPr lang="ru-RU" b="1" u="sng" dirty="0"/>
              <a:t>Приказ ТФОМС СК от </a:t>
            </a:r>
            <a:r>
              <a:rPr lang="en-US" b="1" u="sng" dirty="0"/>
              <a:t>13</a:t>
            </a:r>
            <a:r>
              <a:rPr lang="ru-RU" b="1" u="sng" dirty="0"/>
              <a:t>.</a:t>
            </a:r>
            <a:r>
              <a:rPr lang="en-US" b="1" u="sng" dirty="0"/>
              <a:t>12</a:t>
            </a:r>
            <a:r>
              <a:rPr lang="ru-RU" b="1" u="sng" dirty="0"/>
              <a:t>.201</a:t>
            </a:r>
            <a:r>
              <a:rPr lang="en-US" b="1" u="sng" dirty="0"/>
              <a:t>6</a:t>
            </a:r>
            <a:r>
              <a:rPr lang="ru-RU" b="1" u="sng" dirty="0"/>
              <a:t> № </a:t>
            </a:r>
            <a:r>
              <a:rPr lang="en-US" b="1" u="sng" dirty="0"/>
              <a:t>532</a:t>
            </a:r>
            <a:r>
              <a:rPr lang="ru-RU" dirty="0"/>
              <a:t> «Об информационном взаимодействии при расчетах за медицинскую помощь по обязательному медицинскому страхованию, оказанную застрахованным лицам на территории Ставропольского края</a:t>
            </a:r>
            <a:r>
              <a:rPr lang="ru-RU" dirty="0" smtClean="0"/>
              <a:t>».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78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89816" y="-1574"/>
            <a:ext cx="6809365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>
                <a:solidFill>
                  <a:schemeClr val="bg1"/>
                </a:solidFill>
              </a:rPr>
              <a:t>Подключение к доверенной </a:t>
            </a:r>
            <a:r>
              <a:rPr lang="ru-RU" sz="2800" dirty="0" smtClean="0">
                <a:solidFill>
                  <a:schemeClr val="bg1"/>
                </a:solidFill>
              </a:rPr>
              <a:t>среде</a:t>
            </a:r>
          </a:p>
          <a:p>
            <a:pPr algn="ctr" eaLnBrk="1" hangingPunct="1">
              <a:lnSpc>
                <a:spcPts val="6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передачи </a:t>
            </a:r>
            <a:r>
              <a:rPr lang="ru-RU" sz="2800" dirty="0">
                <a:solidFill>
                  <a:schemeClr val="bg1"/>
                </a:solidFill>
              </a:rPr>
              <a:t>конфиденциальной информации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</a:rPr>
              <a:t>5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5137" y="1277530"/>
            <a:ext cx="91472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Обмен </a:t>
            </a:r>
            <a:r>
              <a:rPr lang="ru-RU" dirty="0"/>
              <a:t>электронными сообщениями между участниками информационного взаимодействия осуществляется по защищенным каналам связи с использованием технологии </a:t>
            </a:r>
            <a:r>
              <a:rPr lang="en-US" dirty="0" err="1"/>
              <a:t>ViPNet</a:t>
            </a:r>
            <a:r>
              <a:rPr lang="ru-RU" dirty="0" smtClean="0"/>
              <a:t>. Для подключения к доверенной среде передачи конфиденциальной информации необходимо </a:t>
            </a:r>
            <a:r>
              <a:rPr lang="ru-RU" dirty="0"/>
              <a:t>направить в ТФОМС СК следующий пакет </a:t>
            </a:r>
            <a:r>
              <a:rPr lang="ru-RU" dirty="0" smtClean="0"/>
              <a:t>документов</a:t>
            </a:r>
            <a:r>
              <a:rPr lang="en-US" dirty="0" smtClean="0"/>
              <a:t>:</a:t>
            </a:r>
            <a:endParaRPr lang="ru-RU" dirty="0"/>
          </a:p>
          <a:p>
            <a:pPr marL="342900" indent="-342900" algn="just">
              <a:buAutoNum type="arabicPeriod"/>
            </a:pPr>
            <a:r>
              <a:rPr lang="ru-RU" dirty="0" smtClean="0"/>
              <a:t>Соглашение </a:t>
            </a:r>
            <a:r>
              <a:rPr lang="ru-RU" dirty="0"/>
              <a:t>об информационном взаимодействии в условиях доверенной среды передачи конфиденциальной информации Территориального фонда обязательного медицинского страхования Ставропольского </a:t>
            </a:r>
            <a:r>
              <a:rPr lang="ru-RU" dirty="0" smtClean="0"/>
              <a:t>края.</a:t>
            </a:r>
            <a:endParaRPr lang="ru-RU" dirty="0"/>
          </a:p>
          <a:p>
            <a:pPr marL="342900" indent="-342900" algn="just"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1 к Соглашению. Заявление на подключение автоматизированного </a:t>
            </a:r>
            <a:r>
              <a:rPr lang="ru-RU" dirty="0" smtClean="0"/>
              <a:t>рабочего </a:t>
            </a:r>
            <a:r>
              <a:rPr lang="ru-RU" dirty="0"/>
              <a:t>места сторонней организации к доверенной среде передачи </a:t>
            </a:r>
            <a:r>
              <a:rPr lang="ru-RU" dirty="0" smtClean="0"/>
              <a:t>конфиденциальной информации.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Приложение 2 к Соглашению. Технические требования для подключения автоматизированного рабочего места сторонней организации к доверенной среде передачи конфиденциальной информации.</a:t>
            </a:r>
          </a:p>
          <a:p>
            <a:pPr marL="342900" indent="-342900" algn="just">
              <a:buAutoNum type="arabicPeriod"/>
            </a:pPr>
            <a:r>
              <a:rPr lang="ru-RU" dirty="0" smtClean="0"/>
              <a:t>Согласие </a:t>
            </a:r>
            <a:r>
              <a:rPr lang="ru-RU" dirty="0"/>
              <a:t>на обработку персональных данных</a:t>
            </a:r>
            <a:r>
              <a:rPr lang="ru-RU" dirty="0" smtClean="0"/>
              <a:t>.</a:t>
            </a:r>
          </a:p>
          <a:p>
            <a:pPr marL="342900" indent="-342900" algn="just">
              <a:buAutoNum type="arabicPeriod"/>
            </a:pPr>
            <a:r>
              <a:rPr lang="ru-RU" dirty="0"/>
              <a:t>Заверенные скан-копии документов, подтверждающих приобретение необходимых средств защиты </a:t>
            </a:r>
            <a:r>
              <a:rPr lang="ru-RU" dirty="0" smtClean="0"/>
              <a:t>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val="29366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78666" y="2603"/>
            <a:ext cx="8181535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>
                <a:solidFill>
                  <a:schemeClr val="bg1"/>
                </a:solidFill>
              </a:rPr>
              <a:t>Создание и </a:t>
            </a:r>
            <a:r>
              <a:rPr lang="ru-RU" sz="2800" dirty="0" smtClean="0">
                <a:solidFill>
                  <a:schemeClr val="bg1"/>
                </a:solidFill>
              </a:rPr>
              <a:t>выдача</a:t>
            </a:r>
          </a:p>
          <a:p>
            <a:pPr algn="ctr" eaLnBrk="1" hangingPunct="1">
              <a:lnSpc>
                <a:spcPts val="6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сертификата </a:t>
            </a:r>
            <a:r>
              <a:rPr lang="ru-RU" sz="2800" dirty="0">
                <a:solidFill>
                  <a:schemeClr val="bg1"/>
                </a:solidFill>
              </a:rPr>
              <a:t>ключа </a:t>
            </a:r>
            <a:r>
              <a:rPr lang="ru-RU" sz="2800" dirty="0" smtClean="0">
                <a:solidFill>
                  <a:schemeClr val="bg1"/>
                </a:solidFill>
              </a:rPr>
              <a:t>проверки электронной </a:t>
            </a:r>
            <a:r>
              <a:rPr lang="ru-RU" sz="2800" dirty="0">
                <a:solidFill>
                  <a:schemeClr val="bg1"/>
                </a:solidFill>
              </a:rPr>
              <a:t>подписи </a:t>
            </a:r>
            <a:endParaRPr lang="ru-RU" sz="2800" dirty="0" smtClean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6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3204" y="1277530"/>
            <a:ext cx="9147205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Для </a:t>
            </a:r>
            <a:r>
              <a:rPr lang="ru-RU" dirty="0"/>
              <a:t>присоединения к </a:t>
            </a:r>
            <a:r>
              <a:rPr lang="ru-RU" dirty="0" smtClean="0"/>
              <a:t>Регламенту предоставления услуг УЦ необходимо направить в ТФОМС СК следующий </a:t>
            </a:r>
            <a:r>
              <a:rPr lang="ru-RU" dirty="0"/>
              <a:t>пакет </a:t>
            </a:r>
            <a:r>
              <a:rPr lang="ru-RU" dirty="0" smtClean="0"/>
              <a:t>документов</a:t>
            </a:r>
            <a:r>
              <a:rPr lang="en-US" dirty="0"/>
              <a:t>: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Сопроводительное письмо.</a:t>
            </a:r>
            <a:endParaRPr lang="en-US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Заявление</a:t>
            </a:r>
            <a:r>
              <a:rPr lang="en-US" dirty="0" smtClean="0"/>
              <a:t> </a:t>
            </a:r>
            <a:r>
              <a:rPr lang="ru-RU" dirty="0" smtClean="0"/>
              <a:t>о </a:t>
            </a:r>
            <a:r>
              <a:rPr lang="ru-RU" dirty="0"/>
              <a:t>присоединении к </a:t>
            </a:r>
            <a:r>
              <a:rPr lang="ru-RU" dirty="0" smtClean="0"/>
              <a:t>Регламенту ЭЮЗД</a:t>
            </a:r>
            <a:r>
              <a:rPr lang="ru-RU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1 – Заявление </a:t>
            </a:r>
            <a:r>
              <a:rPr lang="ru-RU" dirty="0"/>
              <a:t>о присоединении к Регламенту предоставления услуг </a:t>
            </a:r>
            <a:r>
              <a:rPr lang="ru-RU" dirty="0" smtClean="0"/>
              <a:t>УЦ.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2 – Заявление </a:t>
            </a:r>
            <a:r>
              <a:rPr lang="ru-RU" dirty="0"/>
              <a:t>на регистрацию пользователя </a:t>
            </a:r>
            <a:r>
              <a:rPr lang="ru-RU" dirty="0" smtClean="0"/>
              <a:t>УЦ.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3 – Доверенность </a:t>
            </a:r>
            <a:r>
              <a:rPr lang="ru-RU" dirty="0"/>
              <a:t>пользователя УЦ</a:t>
            </a:r>
            <a:r>
              <a:rPr lang="ru-RU" dirty="0" smtClean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4 – Заявление на создание и выдачу сертификата ключа подписи Пользователя УЦ.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</a:t>
            </a:r>
            <a:r>
              <a:rPr lang="ru-RU" dirty="0" smtClean="0"/>
              <a:t>13 – Доверенность на уполномоченное лицо</a:t>
            </a:r>
            <a:r>
              <a:rPr lang="en-US" dirty="0"/>
              <a:t>.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Нотариально заверенные документы определенные Регламентом </a:t>
            </a:r>
            <a:r>
              <a:rPr lang="ru-RU" dirty="0"/>
              <a:t>предоставления услуг </a:t>
            </a:r>
            <a:r>
              <a:rPr lang="ru-RU" dirty="0" smtClean="0"/>
              <a:t>УЦ (раздел </a:t>
            </a:r>
            <a:r>
              <a:rPr lang="en-US" dirty="0" smtClean="0"/>
              <a:t>VI </a:t>
            </a:r>
            <a:r>
              <a:rPr lang="ru-RU" dirty="0" smtClean="0"/>
              <a:t>Регламента предоставления услуг УЦ)</a:t>
            </a:r>
            <a:r>
              <a:rPr lang="en-US" dirty="0" smtClean="0"/>
              <a:t>:</a:t>
            </a:r>
            <a:endParaRPr lang="ru-RU" dirty="0"/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Копию </a:t>
            </a:r>
            <a:r>
              <a:rPr lang="ru-RU" sz="1000" i="1" dirty="0"/>
              <a:t>учредительных документов организации.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Копию </a:t>
            </a:r>
            <a:r>
              <a:rPr lang="ru-RU" sz="1000" i="1" dirty="0"/>
              <a:t>свидетельства о внесении записи о юридическом лице в Единый государственный реестр юридических лиц.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Копию </a:t>
            </a:r>
            <a:r>
              <a:rPr lang="ru-RU" sz="1000" i="1" dirty="0"/>
              <a:t>свидетельства о постановке на учет в налоговом органе.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Выписку </a:t>
            </a:r>
            <a:r>
              <a:rPr lang="ru-RU" sz="1000" i="1" dirty="0"/>
              <a:t>из Единого государственного реестра юридических лиц, полученную не ранее чем за 30 (тридцать) календарных дней до момента запроса Удостоверяющего центра.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Копии </a:t>
            </a:r>
            <a:r>
              <a:rPr lang="ru-RU" sz="1000" i="1" dirty="0"/>
              <a:t>документов, признаваемых в соответствии с законодательством Российской Федерации документами, удостоверяющими личность - для тех должностных лиц, которые указываются в сертификатах ключей проверки электронной подписи наряду с указанием наименования юридического лица.</a:t>
            </a:r>
          </a:p>
          <a:p>
            <a:pPr marL="628650" lvl="1" indent="-171450" algn="just">
              <a:buFont typeface="Arial" panose="020B0604020202020204" pitchFamily="34" charset="0"/>
              <a:buChar char="•"/>
            </a:pPr>
            <a:r>
              <a:rPr lang="ru-RU" sz="1000" i="1" dirty="0" smtClean="0"/>
              <a:t>Копию </a:t>
            </a:r>
            <a:r>
              <a:rPr lang="ru-RU" sz="1000" i="1" dirty="0"/>
              <a:t>страхового свидетельства государственного пенсионного страхования - для тех должностных лиц, которые указываются в сертификатах ключей проверки электронной подписи наряду с указанием наименования юридического лица.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13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548" y="2603"/>
            <a:ext cx="8099781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Плановая смена</a:t>
            </a:r>
          </a:p>
          <a:p>
            <a:pPr algn="ctr" eaLnBrk="1" hangingPunct="1">
              <a:lnSpc>
                <a:spcPts val="6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сертификата ключа проверки электронной подписи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7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204" y="1277530"/>
            <a:ext cx="91472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Плановая смена </a:t>
            </a:r>
            <a:r>
              <a:rPr lang="ru-RU" dirty="0" smtClean="0"/>
              <a:t>сертификата ключа проверки электронной подписи выполняется </a:t>
            </a:r>
            <a:r>
              <a:rPr lang="ru-RU" dirty="0"/>
              <a:t>не ранее, чем через 1 (один) год и не позднее, чем через 1 (один) год 3 (три) месяца после начала действия ключа </a:t>
            </a:r>
            <a:r>
              <a:rPr lang="ru-RU" dirty="0" smtClean="0"/>
              <a:t>проверки электронной подписи.</a:t>
            </a:r>
          </a:p>
          <a:p>
            <a:pPr algn="just"/>
            <a:r>
              <a:rPr lang="ru-RU" dirty="0" smtClean="0"/>
              <a:t>При плановой смене </a:t>
            </a:r>
            <a:r>
              <a:rPr lang="ru-RU" dirty="0"/>
              <a:t>сертификата ключа проверки электронной подписи </a:t>
            </a:r>
            <a:r>
              <a:rPr lang="ru-RU" dirty="0" smtClean="0"/>
              <a:t>участник информационного взаимодействия предоставляет в ТФОМС СК следующий </a:t>
            </a:r>
            <a:r>
              <a:rPr lang="ru-RU" dirty="0"/>
              <a:t>пакет документов</a:t>
            </a:r>
            <a:r>
              <a:rPr lang="en-US" dirty="0"/>
              <a:t>: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Сопроводительное письмо.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№ 3 – Доверенность пользователя УЦ. (если истек срок действия)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4 – Заявление на создание и выдачу сертификата ключа подписи Пользователя УЦ.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Приложение № 13 – Доверенность на уполномоченное </a:t>
            </a:r>
            <a:r>
              <a:rPr lang="ru-RU" dirty="0" smtClean="0"/>
              <a:t>лицо</a:t>
            </a:r>
            <a:r>
              <a:rPr lang="en-US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77327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548" y="2603"/>
            <a:ext cx="8099781" cy="8156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Внеплановая смена</a:t>
            </a:r>
          </a:p>
          <a:p>
            <a:pPr algn="ctr" eaLnBrk="1" hangingPunct="1">
              <a:lnSpc>
                <a:spcPts val="6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сертификата ключа проверки электронной подписи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8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204" y="1277530"/>
            <a:ext cx="91472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Внеплановая смена ключей электронной подписи осуществляется пользователем в следующих случаях</a:t>
            </a:r>
            <a:r>
              <a:rPr lang="ru-RU" dirty="0" smtClean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срок </a:t>
            </a:r>
            <a:r>
              <a:rPr lang="ru-RU" dirty="0"/>
              <a:t>действия сертификата ключа подписи </a:t>
            </a:r>
            <a:r>
              <a:rPr lang="ru-RU" dirty="0" smtClean="0"/>
              <a:t>истек</a:t>
            </a:r>
            <a:r>
              <a:rPr lang="en-US" dirty="0" smtClean="0"/>
              <a:t>;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утерян </a:t>
            </a:r>
            <a:r>
              <a:rPr lang="ru-RU" dirty="0"/>
              <a:t>или неработоспособен ключевой </a:t>
            </a:r>
            <a:r>
              <a:rPr lang="ru-RU" dirty="0" smtClean="0"/>
              <a:t>носитель</a:t>
            </a:r>
            <a:r>
              <a:rPr lang="en-US" dirty="0" smtClean="0"/>
              <a:t>;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ключи </a:t>
            </a:r>
            <a:r>
              <a:rPr lang="ru-RU" dirty="0"/>
              <a:t>скомпрометированы, т.е. утрачено доверие к тому, что используемые ключи обеспечивают безопасность </a:t>
            </a:r>
            <a:r>
              <a:rPr lang="ru-RU" dirty="0" smtClean="0"/>
              <a:t>информации</a:t>
            </a:r>
            <a:r>
              <a:rPr lang="en-US" dirty="0" smtClean="0"/>
              <a:t>;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изменены </a:t>
            </a:r>
            <a:r>
              <a:rPr lang="ru-RU" dirty="0"/>
              <a:t>данные, вносимые в сертификат (ФИО и/или должность владельца сертификата, наименование, ИНН, ОГРН организации, юридический адрес организации, регистрационный номер страхователя </a:t>
            </a:r>
            <a:r>
              <a:rPr lang="ru-RU" dirty="0" smtClean="0"/>
              <a:t>ФСС</a:t>
            </a:r>
            <a:r>
              <a:rPr lang="en-US" dirty="0" smtClean="0"/>
              <a:t>;</a:t>
            </a:r>
            <a:endParaRPr lang="ru-RU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в </a:t>
            </a:r>
            <a:r>
              <a:rPr lang="ru-RU" dirty="0"/>
              <a:t>иных случаях, вызванных форс-мажорными обстоятельствами.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323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19554" y="2603"/>
            <a:ext cx="8099781" cy="828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Пакет документов при внеплановой смене </a:t>
            </a:r>
          </a:p>
          <a:p>
            <a:pPr algn="ctr" eaLnBrk="1" hangingPunct="1">
              <a:lnSpc>
                <a:spcPts val="7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сертификата ключа проверки электронной подписи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9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204" y="1277530"/>
            <a:ext cx="914720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При внеплановой </a:t>
            </a:r>
            <a:r>
              <a:rPr lang="ru-RU" dirty="0"/>
              <a:t>смене сертификата ключа проверки электронной подписи участник информационного взаимодействия предоставляет в ТФОМС СК следующий пакет документов</a:t>
            </a:r>
            <a:r>
              <a:rPr lang="en-US" dirty="0" smtClean="0"/>
              <a:t>:</a:t>
            </a: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Сопроводительное письмо.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Приложение </a:t>
            </a:r>
            <a:r>
              <a:rPr lang="ru-RU" dirty="0"/>
              <a:t>№ 2 – Заявление на регистрацию пользователя УЦ.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Приложение № 3 – Доверенность пользователя УЦ.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Приложение № 4 – Заявление на создание и выдачу сертификата ключа подписи Пользователя УЦ.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Приложение № 13 – Доверенность на уполномоченное лицо</a:t>
            </a:r>
            <a:r>
              <a:rPr lang="en-US" dirty="0"/>
              <a:t>.</a:t>
            </a:r>
            <a:endParaRPr lang="ru-RU" dirty="0"/>
          </a:p>
          <a:p>
            <a:pPr marL="342900" indent="-342900">
              <a:buFont typeface="+mj-lt"/>
              <a:buAutoNum type="arabicPeriod"/>
            </a:pPr>
            <a:r>
              <a:rPr lang="ru-RU" dirty="0"/>
              <a:t>Нотариально заверенные документы определенные Регламентом предоставления услуг УЦ </a:t>
            </a:r>
            <a:r>
              <a:rPr lang="ru-RU" dirty="0" smtClean="0"/>
              <a:t>(приведенные в разделе </a:t>
            </a:r>
            <a:r>
              <a:rPr lang="en-US" dirty="0"/>
              <a:t>VI </a:t>
            </a:r>
            <a:r>
              <a:rPr lang="ru-RU" dirty="0"/>
              <a:t>Регламента предоставления услуг УЦ</a:t>
            </a:r>
            <a:r>
              <a:rPr lang="ru-RU" dirty="0" smtClean="0"/>
              <a:t>).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Заверенный приказ об изменениях в документах, приведенных  в разделе </a:t>
            </a:r>
            <a:r>
              <a:rPr lang="en-US" dirty="0" smtClean="0"/>
              <a:t>VI </a:t>
            </a:r>
            <a:r>
              <a:rPr lang="ru-RU" dirty="0" smtClean="0"/>
              <a:t>Регламента предоставления услуг УЦ.</a:t>
            </a:r>
          </a:p>
        </p:txBody>
      </p:sp>
    </p:spTree>
    <p:extLst>
      <p:ext uri="{BB962C8B-B14F-4D97-AF65-F5344CB8AC3E}">
        <p14:creationId xmlns:p14="http://schemas.microsoft.com/office/powerpoint/2010/main" val="8207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907495" y="2603"/>
            <a:ext cx="532389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Информирование об изменениях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</a:rPr>
              <a:t>10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204" y="1277530"/>
            <a:ext cx="914720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/>
              <a:t>У</a:t>
            </a:r>
            <a:r>
              <a:rPr lang="ru-RU" dirty="0" smtClean="0"/>
              <a:t>частник </a:t>
            </a:r>
            <a:r>
              <a:rPr lang="ru-RU" dirty="0"/>
              <a:t>информационного взаимодействия, присоединившиеся к Регламенту ЭЮЗД, обязаны известить ТФОМС СК об изменениях в документах, приведенных в разделе VI Регламента предоставления услуг Уполномоченной организацией Удостоверяющего центра электронной подписи автоматизированных информационных систем единого информационного пространства системы обязательного медицинского страхования Территориальным фондом обязательного медицинского страхования Ставропольского края и предоставить их в ТФОМС СК в течение </a:t>
            </a:r>
            <a:r>
              <a:rPr lang="ru-RU" b="1" dirty="0"/>
              <a:t>5 (пяти)</a:t>
            </a:r>
            <a:r>
              <a:rPr lang="ru-RU" dirty="0"/>
              <a:t> рабочих дней с момента регистрации изменений</a:t>
            </a:r>
            <a:r>
              <a:rPr lang="ru-RU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/>
              <a:t>ТФОМС </a:t>
            </a:r>
            <a:r>
              <a:rPr lang="ru-RU" dirty="0"/>
              <a:t>СК напоминает, что создание сертификата ключа проверки электронной подписи должно быть осуществлено не позднее </a:t>
            </a:r>
            <a:r>
              <a:rPr lang="ru-RU" b="1" dirty="0"/>
              <a:t>5 (пяти)</a:t>
            </a:r>
            <a:r>
              <a:rPr lang="ru-RU" dirty="0"/>
              <a:t> рабочих дней, следующих за рабочим днем, в течении которого был предоставлен полный комплект документов.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19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94376" y="2603"/>
            <a:ext cx="7950189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Дополнительные виды документов определенные</a:t>
            </a:r>
          </a:p>
          <a:p>
            <a:pPr algn="ctr" eaLnBrk="1" hangingPunct="1">
              <a:lnSpc>
                <a:spcPts val="12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приказом ТФОМС СК от 30.12.2016 № 590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11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5136" y="1277530"/>
            <a:ext cx="91472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об оказании медицинской помощи лицам, приравненным к военнослужащим в отношении получения медицинской помощи;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об аннулировании отдельных случаев оказания медицинской помощи из ранее выставленных реестров счетов;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выданных в отчетном месяце направлениях для получения застрахованным лицом внешних услуг;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об оплате счетов по </a:t>
            </a:r>
            <a:r>
              <a:rPr lang="ru-RU" dirty="0" err="1"/>
              <a:t>подушевому</a:t>
            </a:r>
            <a:r>
              <a:rPr lang="ru-RU" dirty="0"/>
              <a:t> принципу финансирования;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результатах проводимого контроля в том числе повторного и по превышению объемов медицинской помощи;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запросы на предоставление медицинской документации для проведения страховой медицинской организацией медико-экономической экспертизы и экспертизы качества медицинской помощи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24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5553" y="2603"/>
            <a:ext cx="826784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Визуализация информации об электронной подписи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12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8464" y="3168833"/>
            <a:ext cx="6080004" cy="270381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5136" y="1277530"/>
            <a:ext cx="91472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ea typeface="Times New Roman" panose="02020603050405020304" pitchFamily="18" charset="0"/>
              </a:rPr>
              <a:t>Электронные документы, подписанные электронной подписью должны содержать визуализированную информацию об электронной подписи (далее – отметка об ЭП)</a:t>
            </a:r>
            <a:endParaRPr lang="en-US" dirty="0" smtClean="0"/>
          </a:p>
          <a:p>
            <a:pPr algn="just"/>
            <a:r>
              <a:rPr lang="ru-RU" dirty="0" smtClean="0"/>
              <a:t>Отметка </a:t>
            </a:r>
            <a:r>
              <a:rPr lang="ru-RU" dirty="0"/>
              <a:t>об ЭП отображается путем наложения ее изображения на изображение текста электронного документа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ru-RU" dirty="0"/>
              <a:t>Простановку отметки об ЭП в электронных документах обеспечивают участники информационного взаимодействия, подписывающие электронной подписью документ.».</a:t>
            </a:r>
            <a:endParaRPr lang="en-US" dirty="0" smtClean="0"/>
          </a:p>
          <a:p>
            <a:pPr algn="just"/>
            <a:r>
              <a:rPr lang="ru-RU" dirty="0" smtClean="0">
                <a:latin typeface="+mn-lt"/>
                <a:ea typeface="Times New Roman" panose="02020603050405020304" pitchFamily="18" charset="0"/>
              </a:rPr>
              <a:t> 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649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17439" y="2603"/>
            <a:ext cx="450405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2800" dirty="0" smtClean="0">
                <a:solidFill>
                  <a:schemeClr val="bg1"/>
                </a:solidFill>
              </a:rPr>
              <a:t>Требование к отметке об ЭП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773086" y="6564452"/>
            <a:ext cx="338954" cy="261499"/>
          </a:xfrm>
          <a:prstGeom prst="rect">
            <a:avLst/>
          </a:prstGeom>
          <a:solidFill>
            <a:srgbClr val="019999"/>
          </a:solidFill>
          <a:ln w="57150">
            <a:solidFill>
              <a:srgbClr val="01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latin typeface="+mn-lt"/>
                <a:cs typeface="+mn-cs"/>
              </a:rPr>
              <a:t>13</a:t>
            </a:r>
            <a:endParaRPr lang="ru-RU" sz="12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4" t="10043" b="10191"/>
          <a:stretch/>
        </p:blipFill>
        <p:spPr>
          <a:xfrm>
            <a:off x="17842" y="6370713"/>
            <a:ext cx="1384991" cy="47516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5136" y="1277530"/>
            <a:ext cx="91472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Отметка </a:t>
            </a:r>
            <a:r>
              <a:rPr lang="ru-RU" dirty="0"/>
              <a:t>об </a:t>
            </a:r>
            <a:r>
              <a:rPr lang="ru-RU" dirty="0" smtClean="0"/>
              <a:t>ЭП должна </a:t>
            </a:r>
            <a:r>
              <a:rPr lang="ru-RU" dirty="0"/>
              <a:t>содержать следующие элементы: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границы отметки об ЭП (служат для визуального разграничения отметки об ЭП от текста документа и иных отметок);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эмблема участника взаимодействия (при наличии);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информация о подписании документа электронной подписью;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сведения о сертификате электронной подписи, использованном при подписании электронного документа.</a:t>
            </a:r>
          </a:p>
          <a:p>
            <a:r>
              <a:rPr lang="ru-RU" dirty="0" smtClean="0"/>
              <a:t>При </a:t>
            </a:r>
            <a:r>
              <a:rPr lang="ru-RU" dirty="0"/>
              <a:t>задании местоположения, размера и других характеристик отметки об ЭП и ее элементов должны выполняться следующие требования: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место размещения отметки об ЭП должно соответствовать месту размещения личной подписи в аналогичном документе на бумажном носителе;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элементы отметки об ЭП должны быть видимыми и читаемыми при отображении документа в натуральном размере;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элементы отметки об ЭП не должны перекрываться или накладываться друг на друга;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элементы отметки об ЭП не должны перекрывать элементы текста документа и другие отметки об ЭП (при наличии).</a:t>
            </a:r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9789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Прямоугольник 5"/>
          <p:cNvSpPr>
            <a:spLocks noChangeArrowheads="1"/>
          </p:cNvSpPr>
          <p:nvPr/>
        </p:nvSpPr>
        <p:spPr bwMode="auto">
          <a:xfrm>
            <a:off x="2817682" y="4518878"/>
            <a:ext cx="5969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17.01.2017,</a:t>
            </a:r>
            <a:r>
              <a:rPr lang="en-US" altLang="ru-RU" dirty="0" smtClean="0">
                <a:latin typeface="+mn-lt"/>
              </a:rPr>
              <a:t> </a:t>
            </a:r>
            <a:r>
              <a:rPr lang="ru-RU" altLang="ru-RU" dirty="0" smtClean="0">
                <a:latin typeface="+mn-lt"/>
              </a:rPr>
              <a:t>Романов С.А., </a:t>
            </a:r>
          </a:p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начальник отдела </a:t>
            </a:r>
          </a:p>
          <a:p>
            <a:pPr algn="r" eaLnBrk="1" hangingPunct="1">
              <a:defRPr/>
            </a:pPr>
            <a:r>
              <a:rPr lang="ru-RU" altLang="ru-RU" dirty="0" smtClean="0">
                <a:latin typeface="+mn-lt"/>
              </a:rPr>
              <a:t>информационной безопасности,</a:t>
            </a:r>
          </a:p>
          <a:p>
            <a:pPr algn="r" eaLnBrk="1" hangingPunct="1">
              <a:defRPr/>
            </a:pPr>
            <a:r>
              <a:rPr lang="en-US" altLang="ru-RU" dirty="0" smtClean="0">
                <a:latin typeface="+mn-lt"/>
              </a:rPr>
              <a:t>romanov@tfomssk.ru</a:t>
            </a:r>
            <a:endParaRPr lang="ru-RU" altLang="ru-RU" dirty="0" smtClean="0">
              <a:latin typeface="+mn-lt"/>
            </a:endParaRPr>
          </a:p>
          <a:p>
            <a:pPr eaLnBrk="1" hangingPunct="1">
              <a:defRPr/>
            </a:pPr>
            <a:endParaRPr lang="ru-RU" alt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4" y="-1574"/>
            <a:ext cx="9145272" cy="127910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7" y="5412677"/>
            <a:ext cx="4863313" cy="1308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19423</TotalTime>
  <Words>1484</Words>
  <Application>Microsoft Office PowerPoint</Application>
  <PresentationFormat>Экран (4:3)</PresentationFormat>
  <Paragraphs>165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Ньорба Максим Юрьевич</dc:creator>
  <cp:lastModifiedBy>Егоров Александр Александрович</cp:lastModifiedBy>
  <cp:revision>810</cp:revision>
  <cp:lastPrinted>2017-01-19T09:04:52Z</cp:lastPrinted>
  <dcterms:created xsi:type="dcterms:W3CDTF">2015-03-16T08:19:36Z</dcterms:created>
  <dcterms:modified xsi:type="dcterms:W3CDTF">2017-01-20T06:54:44Z</dcterms:modified>
</cp:coreProperties>
</file>